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0"/>
  </p:sldMasterIdLst>
  <p:notesMasterIdLst>
    <p:notesMasterId r:id="rId88"/>
  </p:notesMasterIdLst>
  <p:sldIdLst>
    <p:sldId id="287" r:id="rId51"/>
    <p:sldId id="288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27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289" r:id="rId71"/>
    <p:sldId id="314" r:id="rId72"/>
    <p:sldId id="311" r:id="rId73"/>
    <p:sldId id="312" r:id="rId74"/>
    <p:sldId id="313" r:id="rId75"/>
    <p:sldId id="315" r:id="rId76"/>
    <p:sldId id="316" r:id="rId77"/>
    <p:sldId id="317" r:id="rId78"/>
    <p:sldId id="318" r:id="rId79"/>
    <p:sldId id="319" r:id="rId80"/>
    <p:sldId id="320" r:id="rId81"/>
    <p:sldId id="321" r:id="rId82"/>
    <p:sldId id="323" r:id="rId83"/>
    <p:sldId id="324" r:id="rId84"/>
    <p:sldId id="325" r:id="rId85"/>
    <p:sldId id="326" r:id="rId86"/>
    <p:sldId id="322" r:id="rId8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5073"/>
  </p:normalViewPr>
  <p:slideViewPr>
    <p:cSldViewPr snapToGrid="0">
      <p:cViewPr varScale="1">
        <p:scale>
          <a:sx n="55" d="100"/>
          <a:sy n="55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slideMaster" Target="slideMasters/slideMaster1.xml"/><Relationship Id="rId55" Type="http://schemas.openxmlformats.org/officeDocument/2006/relationships/slide" Target="slides/slide5.xml"/><Relationship Id="rId63" Type="http://schemas.openxmlformats.org/officeDocument/2006/relationships/slide" Target="slides/slide13.xml"/><Relationship Id="rId68" Type="http://schemas.openxmlformats.org/officeDocument/2006/relationships/slide" Target="slides/slide18.xml"/><Relationship Id="rId76" Type="http://schemas.openxmlformats.org/officeDocument/2006/relationships/slide" Target="slides/slide26.xml"/><Relationship Id="rId84" Type="http://schemas.openxmlformats.org/officeDocument/2006/relationships/slide" Target="slides/slide34.xml"/><Relationship Id="rId89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21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3.xml"/><Relationship Id="rId58" Type="http://schemas.openxmlformats.org/officeDocument/2006/relationships/slide" Target="slides/slide8.xml"/><Relationship Id="rId66" Type="http://schemas.openxmlformats.org/officeDocument/2006/relationships/slide" Target="slides/slide16.xml"/><Relationship Id="rId74" Type="http://schemas.openxmlformats.org/officeDocument/2006/relationships/slide" Target="slides/slide24.xml"/><Relationship Id="rId79" Type="http://schemas.openxmlformats.org/officeDocument/2006/relationships/slide" Target="slides/slide29.xml"/><Relationship Id="rId87" Type="http://schemas.openxmlformats.org/officeDocument/2006/relationships/slide" Target="slides/slide37.xml"/><Relationship Id="rId5" Type="http://schemas.openxmlformats.org/officeDocument/2006/relationships/customXml" Target="../customXml/item5.xml"/><Relationship Id="rId61" Type="http://schemas.openxmlformats.org/officeDocument/2006/relationships/slide" Target="slides/slide11.xml"/><Relationship Id="rId82" Type="http://schemas.openxmlformats.org/officeDocument/2006/relationships/slide" Target="slides/slide32.xml"/><Relationship Id="rId90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6.xml"/><Relationship Id="rId64" Type="http://schemas.openxmlformats.org/officeDocument/2006/relationships/slide" Target="slides/slide14.xml"/><Relationship Id="rId69" Type="http://schemas.openxmlformats.org/officeDocument/2006/relationships/slide" Target="slides/slide19.xml"/><Relationship Id="rId77" Type="http://schemas.openxmlformats.org/officeDocument/2006/relationships/slide" Target="slides/slide27.xml"/><Relationship Id="rId8" Type="http://schemas.openxmlformats.org/officeDocument/2006/relationships/customXml" Target="../customXml/item8.xml"/><Relationship Id="rId51" Type="http://schemas.openxmlformats.org/officeDocument/2006/relationships/slide" Target="slides/slide1.xml"/><Relationship Id="rId72" Type="http://schemas.openxmlformats.org/officeDocument/2006/relationships/slide" Target="slides/slide22.xml"/><Relationship Id="rId80" Type="http://schemas.openxmlformats.org/officeDocument/2006/relationships/slide" Target="slides/slide30.xml"/><Relationship Id="rId85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9.xml"/><Relationship Id="rId67" Type="http://schemas.openxmlformats.org/officeDocument/2006/relationships/slide" Target="slides/slide1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4.xml"/><Relationship Id="rId62" Type="http://schemas.openxmlformats.org/officeDocument/2006/relationships/slide" Target="slides/slide12.xml"/><Relationship Id="rId70" Type="http://schemas.openxmlformats.org/officeDocument/2006/relationships/slide" Target="slides/slide20.xml"/><Relationship Id="rId75" Type="http://schemas.openxmlformats.org/officeDocument/2006/relationships/slide" Target="slides/slide25.xml"/><Relationship Id="rId83" Type="http://schemas.openxmlformats.org/officeDocument/2006/relationships/slide" Target="slides/slide33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2.xml"/><Relationship Id="rId60" Type="http://schemas.openxmlformats.org/officeDocument/2006/relationships/slide" Target="slides/slide10.xml"/><Relationship Id="rId65" Type="http://schemas.openxmlformats.org/officeDocument/2006/relationships/slide" Target="slides/slide15.xml"/><Relationship Id="rId73" Type="http://schemas.openxmlformats.org/officeDocument/2006/relationships/slide" Target="slides/slide23.xml"/><Relationship Id="rId78" Type="http://schemas.openxmlformats.org/officeDocument/2006/relationships/slide" Target="slides/slide28.xml"/><Relationship Id="rId81" Type="http://schemas.openxmlformats.org/officeDocument/2006/relationships/slide" Target="slides/slide31.xml"/><Relationship Id="rId86" Type="http://schemas.openxmlformats.org/officeDocument/2006/relationships/slide" Target="slides/slide3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A0BE7-DFEA-451C-81DC-40BBA5DFA5E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64C353-C336-465E-86F1-1B37205D6B06}">
      <dgm:prSet/>
      <dgm:spPr/>
      <dgm:t>
        <a:bodyPr/>
        <a:lstStyle/>
        <a:p>
          <a:r>
            <a:rPr lang="pt-BR"/>
            <a:t>Sem rastreamento: chance de 5% de desenvolver câncer do colo uterino </a:t>
          </a:r>
          <a:endParaRPr lang="en-US"/>
        </a:p>
      </dgm:t>
    </dgm:pt>
    <dgm:pt modelId="{550CCEB3-B655-4BBC-A576-08978470954F}" type="parTrans" cxnId="{900C4C5E-1CAA-46A3-99D8-E3F3E69203C9}">
      <dgm:prSet/>
      <dgm:spPr/>
      <dgm:t>
        <a:bodyPr/>
        <a:lstStyle/>
        <a:p>
          <a:endParaRPr lang="en-US"/>
        </a:p>
      </dgm:t>
    </dgm:pt>
    <dgm:pt modelId="{CC51EF43-4AAA-4142-9B85-5B62CDA0A912}" type="sibTrans" cxnId="{900C4C5E-1CAA-46A3-99D8-E3F3E69203C9}">
      <dgm:prSet/>
      <dgm:spPr/>
      <dgm:t>
        <a:bodyPr/>
        <a:lstStyle/>
        <a:p>
          <a:endParaRPr lang="en-US"/>
        </a:p>
      </dgm:t>
    </dgm:pt>
    <dgm:pt modelId="{6DAE54F1-56AD-47AD-9847-665A18015F0A}">
      <dgm:prSet/>
      <dgm:spPr/>
      <dgm:t>
        <a:bodyPr/>
        <a:lstStyle/>
        <a:p>
          <a:r>
            <a:rPr lang="pt-BR" dirty="0"/>
            <a:t>Com rastreamento: reduz para 0,5%</a:t>
          </a:r>
          <a:endParaRPr lang="en-US" dirty="0"/>
        </a:p>
      </dgm:t>
    </dgm:pt>
    <dgm:pt modelId="{485EAEB2-A7CB-457D-BA6E-E4E157BBAF0E}" type="parTrans" cxnId="{BB0BB660-8ABE-481D-9459-8BE3D2444E04}">
      <dgm:prSet/>
      <dgm:spPr/>
      <dgm:t>
        <a:bodyPr/>
        <a:lstStyle/>
        <a:p>
          <a:endParaRPr lang="en-US"/>
        </a:p>
      </dgm:t>
    </dgm:pt>
    <dgm:pt modelId="{F4A52230-3EAA-4F16-B6A6-015C1CF83D44}" type="sibTrans" cxnId="{BB0BB660-8ABE-481D-9459-8BE3D2444E04}">
      <dgm:prSet/>
      <dgm:spPr/>
      <dgm:t>
        <a:bodyPr/>
        <a:lstStyle/>
        <a:p>
          <a:endParaRPr lang="en-US"/>
        </a:p>
      </dgm:t>
    </dgm:pt>
    <dgm:pt modelId="{AD69A3D6-D665-E344-80AC-C2633E8D2CCF}" type="pres">
      <dgm:prSet presAssocID="{B5BA0BE7-DFEA-451C-81DC-40BBA5DFA5E1}" presName="cycle" presStyleCnt="0">
        <dgm:presLayoutVars>
          <dgm:dir/>
          <dgm:resizeHandles val="exact"/>
        </dgm:presLayoutVars>
      </dgm:prSet>
      <dgm:spPr/>
    </dgm:pt>
    <dgm:pt modelId="{22A399DD-C4AC-8248-86F9-2E3C13FB68BF}" type="pres">
      <dgm:prSet presAssocID="{2E64C353-C336-465E-86F1-1B37205D6B06}" presName="node" presStyleLbl="node1" presStyleIdx="0" presStyleCnt="2">
        <dgm:presLayoutVars>
          <dgm:bulletEnabled val="1"/>
        </dgm:presLayoutVars>
      </dgm:prSet>
      <dgm:spPr/>
    </dgm:pt>
    <dgm:pt modelId="{625422FC-2FE7-AC41-ABFF-074F2C11FA92}" type="pres">
      <dgm:prSet presAssocID="{2E64C353-C336-465E-86F1-1B37205D6B06}" presName="spNode" presStyleCnt="0"/>
      <dgm:spPr/>
    </dgm:pt>
    <dgm:pt modelId="{BC2CFB2E-0BD3-CF4C-BC1A-16D3C25C81F7}" type="pres">
      <dgm:prSet presAssocID="{CC51EF43-4AAA-4142-9B85-5B62CDA0A912}" presName="sibTrans" presStyleLbl="sibTrans1D1" presStyleIdx="0" presStyleCnt="2"/>
      <dgm:spPr/>
    </dgm:pt>
    <dgm:pt modelId="{C4D926C6-CB25-F54A-8238-0A158960664D}" type="pres">
      <dgm:prSet presAssocID="{6DAE54F1-56AD-47AD-9847-665A18015F0A}" presName="node" presStyleLbl="node1" presStyleIdx="1" presStyleCnt="2">
        <dgm:presLayoutVars>
          <dgm:bulletEnabled val="1"/>
        </dgm:presLayoutVars>
      </dgm:prSet>
      <dgm:spPr/>
    </dgm:pt>
    <dgm:pt modelId="{0573442A-1945-E24C-A8D9-B3BE861CCF22}" type="pres">
      <dgm:prSet presAssocID="{6DAE54F1-56AD-47AD-9847-665A18015F0A}" presName="spNode" presStyleCnt="0"/>
      <dgm:spPr/>
    </dgm:pt>
    <dgm:pt modelId="{6909997C-199E-AE4D-88D5-0E01442D2CA5}" type="pres">
      <dgm:prSet presAssocID="{F4A52230-3EAA-4F16-B6A6-015C1CF83D44}" presName="sibTrans" presStyleLbl="sibTrans1D1" presStyleIdx="1" presStyleCnt="2"/>
      <dgm:spPr/>
    </dgm:pt>
  </dgm:ptLst>
  <dgm:cxnLst>
    <dgm:cxn modelId="{EF0D8515-34B3-4D44-922D-FEB911BC2AE4}" type="presOf" srcId="{2E64C353-C336-465E-86F1-1B37205D6B06}" destId="{22A399DD-C4AC-8248-86F9-2E3C13FB68BF}" srcOrd="0" destOrd="0" presId="urn:microsoft.com/office/officeart/2005/8/layout/cycle6"/>
    <dgm:cxn modelId="{900C4C5E-1CAA-46A3-99D8-E3F3E69203C9}" srcId="{B5BA0BE7-DFEA-451C-81DC-40BBA5DFA5E1}" destId="{2E64C353-C336-465E-86F1-1B37205D6B06}" srcOrd="0" destOrd="0" parTransId="{550CCEB3-B655-4BBC-A576-08978470954F}" sibTransId="{CC51EF43-4AAA-4142-9B85-5B62CDA0A912}"/>
    <dgm:cxn modelId="{BB0BB660-8ABE-481D-9459-8BE3D2444E04}" srcId="{B5BA0BE7-DFEA-451C-81DC-40BBA5DFA5E1}" destId="{6DAE54F1-56AD-47AD-9847-665A18015F0A}" srcOrd="1" destOrd="0" parTransId="{485EAEB2-A7CB-457D-BA6E-E4E157BBAF0E}" sibTransId="{F4A52230-3EAA-4F16-B6A6-015C1CF83D44}"/>
    <dgm:cxn modelId="{098E696C-4ADB-AA48-871E-CB096AAFB352}" type="presOf" srcId="{CC51EF43-4AAA-4142-9B85-5B62CDA0A912}" destId="{BC2CFB2E-0BD3-CF4C-BC1A-16D3C25C81F7}" srcOrd="0" destOrd="0" presId="urn:microsoft.com/office/officeart/2005/8/layout/cycle6"/>
    <dgm:cxn modelId="{81F74D9C-6691-4449-BECD-CD51B91761AE}" type="presOf" srcId="{6DAE54F1-56AD-47AD-9847-665A18015F0A}" destId="{C4D926C6-CB25-F54A-8238-0A158960664D}" srcOrd="0" destOrd="0" presId="urn:microsoft.com/office/officeart/2005/8/layout/cycle6"/>
    <dgm:cxn modelId="{E04D09A4-00AD-9C4C-8ED6-D304F6044B8D}" type="presOf" srcId="{B5BA0BE7-DFEA-451C-81DC-40BBA5DFA5E1}" destId="{AD69A3D6-D665-E344-80AC-C2633E8D2CCF}" srcOrd="0" destOrd="0" presId="urn:microsoft.com/office/officeart/2005/8/layout/cycle6"/>
    <dgm:cxn modelId="{18212CBB-BAAC-F24F-B6BD-7CFE792B1A96}" type="presOf" srcId="{F4A52230-3EAA-4F16-B6A6-015C1CF83D44}" destId="{6909997C-199E-AE4D-88D5-0E01442D2CA5}" srcOrd="0" destOrd="0" presId="urn:microsoft.com/office/officeart/2005/8/layout/cycle6"/>
    <dgm:cxn modelId="{2D39F253-4BB8-1445-B340-7224270F0F27}" type="presParOf" srcId="{AD69A3D6-D665-E344-80AC-C2633E8D2CCF}" destId="{22A399DD-C4AC-8248-86F9-2E3C13FB68BF}" srcOrd="0" destOrd="0" presId="urn:microsoft.com/office/officeart/2005/8/layout/cycle6"/>
    <dgm:cxn modelId="{63095C85-ABCF-E44B-B3C5-6D14AF94593D}" type="presParOf" srcId="{AD69A3D6-D665-E344-80AC-C2633E8D2CCF}" destId="{625422FC-2FE7-AC41-ABFF-074F2C11FA92}" srcOrd="1" destOrd="0" presId="urn:microsoft.com/office/officeart/2005/8/layout/cycle6"/>
    <dgm:cxn modelId="{17E771D3-06D0-1B48-819D-9BED8F1421EC}" type="presParOf" srcId="{AD69A3D6-D665-E344-80AC-C2633E8D2CCF}" destId="{BC2CFB2E-0BD3-CF4C-BC1A-16D3C25C81F7}" srcOrd="2" destOrd="0" presId="urn:microsoft.com/office/officeart/2005/8/layout/cycle6"/>
    <dgm:cxn modelId="{4DDF66BC-CFE2-DD43-861A-9D4007178CBE}" type="presParOf" srcId="{AD69A3D6-D665-E344-80AC-C2633E8D2CCF}" destId="{C4D926C6-CB25-F54A-8238-0A158960664D}" srcOrd="3" destOrd="0" presId="urn:microsoft.com/office/officeart/2005/8/layout/cycle6"/>
    <dgm:cxn modelId="{A29DB986-F764-3D4F-B073-2B8CB242D03A}" type="presParOf" srcId="{AD69A3D6-D665-E344-80AC-C2633E8D2CCF}" destId="{0573442A-1945-E24C-A8D9-B3BE861CCF22}" srcOrd="4" destOrd="0" presId="urn:microsoft.com/office/officeart/2005/8/layout/cycle6"/>
    <dgm:cxn modelId="{25D42370-AB4A-8041-B5F7-DA16A82B755B}" type="presParOf" srcId="{AD69A3D6-D665-E344-80AC-C2633E8D2CCF}" destId="{6909997C-199E-AE4D-88D5-0E01442D2CA5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35E42-934F-6D49-9287-2302931B6B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AC4BED6E-6F97-9B47-9BC8-845932D738EB}">
      <dgm:prSet/>
      <dgm:spPr/>
      <dgm:t>
        <a:bodyPr/>
        <a:lstStyle/>
        <a:p>
          <a:r>
            <a:rPr lang="pt-BR" dirty="0"/>
            <a:t>Teste de HPV Linear </a:t>
          </a:r>
          <a:r>
            <a:rPr lang="pt-BR" dirty="0" err="1"/>
            <a:t>Array</a:t>
          </a:r>
          <a:r>
            <a:rPr lang="pt-BR" dirty="0"/>
            <a:t>:</a:t>
          </a:r>
        </a:p>
      </dgm:t>
    </dgm:pt>
    <dgm:pt modelId="{D57690F3-888C-1449-ADFA-C2C4B0A48F08}" type="parTrans" cxnId="{DC5E97A8-7F2B-834B-80BD-789257F2A987}">
      <dgm:prSet/>
      <dgm:spPr/>
      <dgm:t>
        <a:bodyPr/>
        <a:lstStyle/>
        <a:p>
          <a:endParaRPr lang="pt-BR"/>
        </a:p>
      </dgm:t>
    </dgm:pt>
    <dgm:pt modelId="{A024F388-8908-5A45-BBC5-E6C69D7CED66}" type="sibTrans" cxnId="{DC5E97A8-7F2B-834B-80BD-789257F2A987}">
      <dgm:prSet/>
      <dgm:spPr/>
      <dgm:t>
        <a:bodyPr/>
        <a:lstStyle/>
        <a:p>
          <a:endParaRPr lang="pt-BR"/>
        </a:p>
      </dgm:t>
    </dgm:pt>
    <dgm:pt modelId="{CDFFDF00-A79E-8F44-9FDB-69556A1CF141}">
      <dgm:prSet custT="1"/>
      <dgm:spPr/>
      <dgm:t>
        <a:bodyPr/>
        <a:lstStyle/>
        <a:p>
          <a:r>
            <a:rPr lang="pt-BR" sz="1800" dirty="0"/>
            <a:t>Elevada sensibilidade (81%) </a:t>
          </a:r>
          <a:r>
            <a:rPr lang="pt-BR" sz="1800" dirty="0">
              <a:sym typeface="Wingdings" pitchFamily="2" charset="2"/>
            </a:rPr>
            <a:t></a:t>
          </a:r>
          <a:r>
            <a:rPr lang="pt-BR" sz="1800" dirty="0"/>
            <a:t> detectar lesões cervicais</a:t>
          </a:r>
        </a:p>
      </dgm:t>
    </dgm:pt>
    <dgm:pt modelId="{D572C9C5-B5D4-434F-9B77-54057E339FB7}" type="parTrans" cxnId="{A05581F7-4578-F247-B688-5D635F6F123E}">
      <dgm:prSet/>
      <dgm:spPr/>
      <dgm:t>
        <a:bodyPr/>
        <a:lstStyle/>
        <a:p>
          <a:endParaRPr lang="pt-BR"/>
        </a:p>
      </dgm:t>
    </dgm:pt>
    <dgm:pt modelId="{D5310B4D-ABCF-3241-9B42-B8F5CB17C05C}" type="sibTrans" cxnId="{A05581F7-4578-F247-B688-5D635F6F123E}">
      <dgm:prSet/>
      <dgm:spPr/>
      <dgm:t>
        <a:bodyPr/>
        <a:lstStyle/>
        <a:p>
          <a:endParaRPr lang="pt-BR"/>
        </a:p>
      </dgm:t>
    </dgm:pt>
    <dgm:pt modelId="{E151E5D8-B8A6-FB42-AED5-C30F109EE572}">
      <dgm:prSet custT="1"/>
      <dgm:spPr/>
      <dgm:t>
        <a:bodyPr/>
        <a:lstStyle/>
        <a:p>
          <a:r>
            <a:rPr lang="pt-BR" sz="1800" dirty="0"/>
            <a:t>Especificidade baixa (55%) </a:t>
          </a:r>
        </a:p>
      </dgm:t>
    </dgm:pt>
    <dgm:pt modelId="{4ECAC241-6803-1A4B-B3D5-BDAEFF8C5FDF}" type="parTrans" cxnId="{19316258-BE79-F24F-9AC3-28D3A835BB5B}">
      <dgm:prSet/>
      <dgm:spPr/>
      <dgm:t>
        <a:bodyPr/>
        <a:lstStyle/>
        <a:p>
          <a:endParaRPr lang="pt-BR"/>
        </a:p>
      </dgm:t>
    </dgm:pt>
    <dgm:pt modelId="{D36DCAF8-C3A4-3B4E-B38C-0B0E603AA354}" type="sibTrans" cxnId="{19316258-BE79-F24F-9AC3-28D3A835BB5B}">
      <dgm:prSet/>
      <dgm:spPr/>
      <dgm:t>
        <a:bodyPr/>
        <a:lstStyle/>
        <a:p>
          <a:endParaRPr lang="pt-BR"/>
        </a:p>
      </dgm:t>
    </dgm:pt>
    <dgm:pt modelId="{290745FE-9DDA-7943-949F-F6E440B96DA7}">
      <dgm:prSet custT="1"/>
      <dgm:spPr/>
      <dgm:t>
        <a:bodyPr/>
        <a:lstStyle/>
        <a:p>
          <a:r>
            <a:rPr lang="pt-BR" sz="1800" dirty="0"/>
            <a:t>Aumento da especificidade do teste em mulheres &gt;30 anos (61%), quando comparadas com o subgrupo ≥30 anos (41%), sem alterações na sensibilidade</a:t>
          </a:r>
        </a:p>
      </dgm:t>
    </dgm:pt>
    <dgm:pt modelId="{331ACD9D-C649-BC45-942A-58FF7B83DE62}" type="parTrans" cxnId="{12789D15-EA64-7D4B-880E-1E88C76D3973}">
      <dgm:prSet/>
      <dgm:spPr/>
      <dgm:t>
        <a:bodyPr/>
        <a:lstStyle/>
        <a:p>
          <a:endParaRPr lang="pt-BR"/>
        </a:p>
      </dgm:t>
    </dgm:pt>
    <dgm:pt modelId="{69188797-A1DB-684A-9323-70C2E8857A0B}" type="sibTrans" cxnId="{12789D15-EA64-7D4B-880E-1E88C76D3973}">
      <dgm:prSet/>
      <dgm:spPr/>
      <dgm:t>
        <a:bodyPr/>
        <a:lstStyle/>
        <a:p>
          <a:endParaRPr lang="pt-BR"/>
        </a:p>
      </dgm:t>
    </dgm:pt>
    <dgm:pt modelId="{497679F0-4564-FD41-A51C-59D57A39C9BB}" type="pres">
      <dgm:prSet presAssocID="{0C635E42-934F-6D49-9287-2302931B6BBB}" presName="linear" presStyleCnt="0">
        <dgm:presLayoutVars>
          <dgm:animLvl val="lvl"/>
          <dgm:resizeHandles val="exact"/>
        </dgm:presLayoutVars>
      </dgm:prSet>
      <dgm:spPr/>
    </dgm:pt>
    <dgm:pt modelId="{B82DA611-2C8F-EE40-BFC1-217DF61783D4}" type="pres">
      <dgm:prSet presAssocID="{AC4BED6E-6F97-9B47-9BC8-845932D738E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05A8330-6FF2-2945-9A25-8F09A7C4ADF2}" type="pres">
      <dgm:prSet presAssocID="{AC4BED6E-6F97-9B47-9BC8-845932D738E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2789D15-EA64-7D4B-880E-1E88C76D3973}" srcId="{AC4BED6E-6F97-9B47-9BC8-845932D738EB}" destId="{290745FE-9DDA-7943-949F-F6E440B96DA7}" srcOrd="2" destOrd="0" parTransId="{331ACD9D-C649-BC45-942A-58FF7B83DE62}" sibTransId="{69188797-A1DB-684A-9323-70C2E8857A0B}"/>
    <dgm:cxn modelId="{19316258-BE79-F24F-9AC3-28D3A835BB5B}" srcId="{AC4BED6E-6F97-9B47-9BC8-845932D738EB}" destId="{E151E5D8-B8A6-FB42-AED5-C30F109EE572}" srcOrd="1" destOrd="0" parTransId="{4ECAC241-6803-1A4B-B3D5-BDAEFF8C5FDF}" sibTransId="{D36DCAF8-C3A4-3B4E-B38C-0B0E603AA354}"/>
    <dgm:cxn modelId="{556E6482-A9FB-8042-9C70-EE4ED759C072}" type="presOf" srcId="{290745FE-9DDA-7943-949F-F6E440B96DA7}" destId="{C05A8330-6FF2-2945-9A25-8F09A7C4ADF2}" srcOrd="0" destOrd="2" presId="urn:microsoft.com/office/officeart/2005/8/layout/vList2"/>
    <dgm:cxn modelId="{24228E85-70EC-C54D-877E-2333D608D85C}" type="presOf" srcId="{0C635E42-934F-6D49-9287-2302931B6BBB}" destId="{497679F0-4564-FD41-A51C-59D57A39C9BB}" srcOrd="0" destOrd="0" presId="urn:microsoft.com/office/officeart/2005/8/layout/vList2"/>
    <dgm:cxn modelId="{DC5E97A8-7F2B-834B-80BD-789257F2A987}" srcId="{0C635E42-934F-6D49-9287-2302931B6BBB}" destId="{AC4BED6E-6F97-9B47-9BC8-845932D738EB}" srcOrd="0" destOrd="0" parTransId="{D57690F3-888C-1449-ADFA-C2C4B0A48F08}" sibTransId="{A024F388-8908-5A45-BBC5-E6C69D7CED66}"/>
    <dgm:cxn modelId="{38D47CB3-DE52-3A46-AF4E-62F951C7A1D2}" type="presOf" srcId="{CDFFDF00-A79E-8F44-9FDB-69556A1CF141}" destId="{C05A8330-6FF2-2945-9A25-8F09A7C4ADF2}" srcOrd="0" destOrd="0" presId="urn:microsoft.com/office/officeart/2005/8/layout/vList2"/>
    <dgm:cxn modelId="{370C52C0-665F-A340-ABCF-017EBC2B2D6D}" type="presOf" srcId="{E151E5D8-B8A6-FB42-AED5-C30F109EE572}" destId="{C05A8330-6FF2-2945-9A25-8F09A7C4ADF2}" srcOrd="0" destOrd="1" presId="urn:microsoft.com/office/officeart/2005/8/layout/vList2"/>
    <dgm:cxn modelId="{875DFCC5-C2AE-3145-9557-4998EE20BAE6}" type="presOf" srcId="{AC4BED6E-6F97-9B47-9BC8-845932D738EB}" destId="{B82DA611-2C8F-EE40-BFC1-217DF61783D4}" srcOrd="0" destOrd="0" presId="urn:microsoft.com/office/officeart/2005/8/layout/vList2"/>
    <dgm:cxn modelId="{A05581F7-4578-F247-B688-5D635F6F123E}" srcId="{AC4BED6E-6F97-9B47-9BC8-845932D738EB}" destId="{CDFFDF00-A79E-8F44-9FDB-69556A1CF141}" srcOrd="0" destOrd="0" parTransId="{D572C9C5-B5D4-434F-9B77-54057E339FB7}" sibTransId="{D5310B4D-ABCF-3241-9B42-B8F5CB17C05C}"/>
    <dgm:cxn modelId="{70260FC3-DAA5-A34E-9A13-BFE85373B6E8}" type="presParOf" srcId="{497679F0-4564-FD41-A51C-59D57A39C9BB}" destId="{B82DA611-2C8F-EE40-BFC1-217DF61783D4}" srcOrd="0" destOrd="0" presId="urn:microsoft.com/office/officeart/2005/8/layout/vList2"/>
    <dgm:cxn modelId="{1A69BD9B-FF02-374E-B59F-98C098840A3D}" type="presParOf" srcId="{497679F0-4564-FD41-A51C-59D57A39C9BB}" destId="{C05A8330-6FF2-2945-9A25-8F09A7C4ADF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687DFA-8385-4FB6-9ECD-7143B37CD3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968BE45-FE9C-483D-A4B6-0F0B3E24A60B}">
      <dgm:prSet/>
      <dgm:spPr/>
      <dgm:t>
        <a:bodyPr/>
        <a:lstStyle/>
        <a:p>
          <a:r>
            <a:rPr lang="pt-BR"/>
            <a:t>Rastreamento do câncer de colo uterino</a:t>
          </a:r>
          <a:endParaRPr lang="en-US"/>
        </a:p>
      </dgm:t>
    </dgm:pt>
    <dgm:pt modelId="{45E42262-7606-4B70-8DB0-E83DAF773B6C}" type="parTrans" cxnId="{D2A90F22-405E-408C-BA83-76D5D5956A77}">
      <dgm:prSet/>
      <dgm:spPr/>
      <dgm:t>
        <a:bodyPr/>
        <a:lstStyle/>
        <a:p>
          <a:endParaRPr lang="en-US"/>
        </a:p>
      </dgm:t>
    </dgm:pt>
    <dgm:pt modelId="{954EE9CB-181D-4297-A930-B9E355F2DA72}" type="sibTrans" cxnId="{D2A90F22-405E-408C-BA83-76D5D5956A77}">
      <dgm:prSet/>
      <dgm:spPr/>
      <dgm:t>
        <a:bodyPr/>
        <a:lstStyle/>
        <a:p>
          <a:endParaRPr lang="en-US"/>
        </a:p>
      </dgm:t>
    </dgm:pt>
    <dgm:pt modelId="{A59B7971-1482-494C-9520-1D933D7C96A5}">
      <dgm:prSet/>
      <dgm:spPr/>
      <dgm:t>
        <a:bodyPr/>
        <a:lstStyle/>
        <a:p>
          <a:r>
            <a:rPr lang="pt-BR"/>
            <a:t>Citologia cérvico-vaginal</a:t>
          </a:r>
          <a:endParaRPr lang="en-US"/>
        </a:p>
      </dgm:t>
    </dgm:pt>
    <dgm:pt modelId="{FB1FEA49-8218-4729-99D6-0616F16869B8}" type="parTrans" cxnId="{101CB93A-7298-454B-9122-325CB5BFE139}">
      <dgm:prSet/>
      <dgm:spPr/>
      <dgm:t>
        <a:bodyPr/>
        <a:lstStyle/>
        <a:p>
          <a:endParaRPr lang="en-US"/>
        </a:p>
      </dgm:t>
    </dgm:pt>
    <dgm:pt modelId="{440534B8-01C0-45F0-A95A-B41D34FF183F}" type="sibTrans" cxnId="{101CB93A-7298-454B-9122-325CB5BFE139}">
      <dgm:prSet/>
      <dgm:spPr/>
      <dgm:t>
        <a:bodyPr/>
        <a:lstStyle/>
        <a:p>
          <a:endParaRPr lang="en-US"/>
        </a:p>
      </dgm:t>
    </dgm:pt>
    <dgm:pt modelId="{DFDB2B33-5407-414D-B15C-2A4B030E001E}">
      <dgm:prSet/>
      <dgm:spPr/>
      <dgm:t>
        <a:bodyPr/>
        <a:lstStyle/>
        <a:p>
          <a:r>
            <a:rPr lang="pt-BR"/>
            <a:t>Pesquisa molecular do HPV de alto risco</a:t>
          </a:r>
          <a:endParaRPr lang="en-US"/>
        </a:p>
      </dgm:t>
    </dgm:pt>
    <dgm:pt modelId="{75FC7AA8-B9A0-424C-A8C1-831DCD1DB23E}" type="parTrans" cxnId="{1714E974-CEF1-427E-BDB4-6930BD0074BF}">
      <dgm:prSet/>
      <dgm:spPr/>
      <dgm:t>
        <a:bodyPr/>
        <a:lstStyle/>
        <a:p>
          <a:endParaRPr lang="en-US"/>
        </a:p>
      </dgm:t>
    </dgm:pt>
    <dgm:pt modelId="{029F2EA5-000C-4446-902B-00B0198D3A85}" type="sibTrans" cxnId="{1714E974-CEF1-427E-BDB4-6930BD0074BF}">
      <dgm:prSet/>
      <dgm:spPr/>
      <dgm:t>
        <a:bodyPr/>
        <a:lstStyle/>
        <a:p>
          <a:endParaRPr lang="en-US"/>
        </a:p>
      </dgm:t>
    </dgm:pt>
    <dgm:pt modelId="{88728E75-96CD-442C-8596-15DCE97F60F3}">
      <dgm:prSet/>
      <dgm:spPr/>
      <dgm:t>
        <a:bodyPr/>
        <a:lstStyle/>
        <a:p>
          <a:r>
            <a:rPr lang="pt-BR"/>
            <a:t>Co-test : citologia e HPV feitos simultaneamente na mesma amostra</a:t>
          </a:r>
          <a:endParaRPr lang="en-US"/>
        </a:p>
      </dgm:t>
    </dgm:pt>
    <dgm:pt modelId="{DE0F9D84-41A2-430B-8872-2D7DCD85FE30}" type="parTrans" cxnId="{5DC2D128-DB6F-4133-B71A-CFEEF2CA6080}">
      <dgm:prSet/>
      <dgm:spPr/>
      <dgm:t>
        <a:bodyPr/>
        <a:lstStyle/>
        <a:p>
          <a:endParaRPr lang="en-US"/>
        </a:p>
      </dgm:t>
    </dgm:pt>
    <dgm:pt modelId="{17910FCC-6313-4643-9385-F2D3DEBD8FC0}" type="sibTrans" cxnId="{5DC2D128-DB6F-4133-B71A-CFEEF2CA6080}">
      <dgm:prSet/>
      <dgm:spPr/>
      <dgm:t>
        <a:bodyPr/>
        <a:lstStyle/>
        <a:p>
          <a:endParaRPr lang="en-US"/>
        </a:p>
      </dgm:t>
    </dgm:pt>
    <dgm:pt modelId="{A3279E8B-CF55-4804-9B6D-FC3EF81B5564}">
      <dgm:prSet/>
      <dgm:spPr/>
      <dgm:t>
        <a:bodyPr/>
        <a:lstStyle/>
        <a:p>
          <a:r>
            <a:rPr lang="pt-BR"/>
            <a:t>Reflex test: HPV feito após avaliação dos achados citológicos</a:t>
          </a:r>
          <a:endParaRPr lang="en-US"/>
        </a:p>
      </dgm:t>
    </dgm:pt>
    <dgm:pt modelId="{14D54BA3-6609-4FC3-B6D0-E644647AF3EB}" type="parTrans" cxnId="{E199CCC3-80CE-426D-B54A-D694FA809B07}">
      <dgm:prSet/>
      <dgm:spPr/>
      <dgm:t>
        <a:bodyPr/>
        <a:lstStyle/>
        <a:p>
          <a:endParaRPr lang="en-US"/>
        </a:p>
      </dgm:t>
    </dgm:pt>
    <dgm:pt modelId="{B3BFE720-A96B-4F2A-B00A-2788B1A82DDA}" type="sibTrans" cxnId="{E199CCC3-80CE-426D-B54A-D694FA809B07}">
      <dgm:prSet/>
      <dgm:spPr/>
      <dgm:t>
        <a:bodyPr/>
        <a:lstStyle/>
        <a:p>
          <a:endParaRPr lang="en-US"/>
        </a:p>
      </dgm:t>
    </dgm:pt>
    <dgm:pt modelId="{F0665618-8DEB-2B47-90EE-894426B34DB4}" type="pres">
      <dgm:prSet presAssocID="{96687DFA-8385-4FB6-9ECD-7143B37CD374}" presName="linear" presStyleCnt="0">
        <dgm:presLayoutVars>
          <dgm:animLvl val="lvl"/>
          <dgm:resizeHandles val="exact"/>
        </dgm:presLayoutVars>
      </dgm:prSet>
      <dgm:spPr/>
    </dgm:pt>
    <dgm:pt modelId="{1B5C23D8-5E3E-3646-8909-EEBAA5D19BAF}" type="pres">
      <dgm:prSet presAssocID="{C968BE45-FE9C-483D-A4B6-0F0B3E24A60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E8BFB29-2A69-3149-8E43-B46E033B982E}" type="pres">
      <dgm:prSet presAssocID="{C968BE45-FE9C-483D-A4B6-0F0B3E24A60B}" presName="childText" presStyleLbl="revTx" presStyleIdx="0" presStyleCnt="1">
        <dgm:presLayoutVars>
          <dgm:bulletEnabled val="1"/>
        </dgm:presLayoutVars>
      </dgm:prSet>
      <dgm:spPr/>
    </dgm:pt>
    <dgm:pt modelId="{034F61CF-2F82-2646-9FF6-F2F7B91B1215}" type="pres">
      <dgm:prSet presAssocID="{88728E75-96CD-442C-8596-15DCE97F60F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477295-8E18-6145-A8BE-62973059F89D}" type="pres">
      <dgm:prSet presAssocID="{17910FCC-6313-4643-9385-F2D3DEBD8FC0}" presName="spacer" presStyleCnt="0"/>
      <dgm:spPr/>
    </dgm:pt>
    <dgm:pt modelId="{CC2BF330-0D07-3841-A02E-F89A423A65E3}" type="pres">
      <dgm:prSet presAssocID="{A3279E8B-CF55-4804-9B6D-FC3EF81B556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06E8512-8F4A-8941-B1BC-2E46DF2F359E}" type="presOf" srcId="{88728E75-96CD-442C-8596-15DCE97F60F3}" destId="{034F61CF-2F82-2646-9FF6-F2F7B91B1215}" srcOrd="0" destOrd="0" presId="urn:microsoft.com/office/officeart/2005/8/layout/vList2"/>
    <dgm:cxn modelId="{D2A90F22-405E-408C-BA83-76D5D5956A77}" srcId="{96687DFA-8385-4FB6-9ECD-7143B37CD374}" destId="{C968BE45-FE9C-483D-A4B6-0F0B3E24A60B}" srcOrd="0" destOrd="0" parTransId="{45E42262-7606-4B70-8DB0-E83DAF773B6C}" sibTransId="{954EE9CB-181D-4297-A930-B9E355F2DA72}"/>
    <dgm:cxn modelId="{5DC2D128-DB6F-4133-B71A-CFEEF2CA6080}" srcId="{96687DFA-8385-4FB6-9ECD-7143B37CD374}" destId="{88728E75-96CD-442C-8596-15DCE97F60F3}" srcOrd="1" destOrd="0" parTransId="{DE0F9D84-41A2-430B-8872-2D7DCD85FE30}" sibTransId="{17910FCC-6313-4643-9385-F2D3DEBD8FC0}"/>
    <dgm:cxn modelId="{89FAF734-2C00-CE4D-80A3-D08DF3772B1D}" type="presOf" srcId="{C968BE45-FE9C-483D-A4B6-0F0B3E24A60B}" destId="{1B5C23D8-5E3E-3646-8909-EEBAA5D19BAF}" srcOrd="0" destOrd="0" presId="urn:microsoft.com/office/officeart/2005/8/layout/vList2"/>
    <dgm:cxn modelId="{101CB93A-7298-454B-9122-325CB5BFE139}" srcId="{C968BE45-FE9C-483D-A4B6-0F0B3E24A60B}" destId="{A59B7971-1482-494C-9520-1D933D7C96A5}" srcOrd="0" destOrd="0" parTransId="{FB1FEA49-8218-4729-99D6-0616F16869B8}" sibTransId="{440534B8-01C0-45F0-A95A-B41D34FF183F}"/>
    <dgm:cxn modelId="{8AFBC370-2799-CF49-95BF-9154FC0C4226}" type="presOf" srcId="{A3279E8B-CF55-4804-9B6D-FC3EF81B5564}" destId="{CC2BF330-0D07-3841-A02E-F89A423A65E3}" srcOrd="0" destOrd="0" presId="urn:microsoft.com/office/officeart/2005/8/layout/vList2"/>
    <dgm:cxn modelId="{1714E974-CEF1-427E-BDB4-6930BD0074BF}" srcId="{C968BE45-FE9C-483D-A4B6-0F0B3E24A60B}" destId="{DFDB2B33-5407-414D-B15C-2A4B030E001E}" srcOrd="1" destOrd="0" parTransId="{75FC7AA8-B9A0-424C-A8C1-831DCD1DB23E}" sibTransId="{029F2EA5-000C-4446-902B-00B0198D3A85}"/>
    <dgm:cxn modelId="{9AED8B7A-7EA3-C94F-8085-1DCAC73B3897}" type="presOf" srcId="{DFDB2B33-5407-414D-B15C-2A4B030E001E}" destId="{DE8BFB29-2A69-3149-8E43-B46E033B982E}" srcOrd="0" destOrd="1" presId="urn:microsoft.com/office/officeart/2005/8/layout/vList2"/>
    <dgm:cxn modelId="{E199CCC3-80CE-426D-B54A-D694FA809B07}" srcId="{96687DFA-8385-4FB6-9ECD-7143B37CD374}" destId="{A3279E8B-CF55-4804-9B6D-FC3EF81B5564}" srcOrd="2" destOrd="0" parTransId="{14D54BA3-6609-4FC3-B6D0-E644647AF3EB}" sibTransId="{B3BFE720-A96B-4F2A-B00A-2788B1A82DDA}"/>
    <dgm:cxn modelId="{1C28C7E7-FB39-4249-A7A2-2C94E8416D33}" type="presOf" srcId="{A59B7971-1482-494C-9520-1D933D7C96A5}" destId="{DE8BFB29-2A69-3149-8E43-B46E033B982E}" srcOrd="0" destOrd="0" presId="urn:microsoft.com/office/officeart/2005/8/layout/vList2"/>
    <dgm:cxn modelId="{F897CEEA-4231-9448-94C4-DA1EF70880EA}" type="presOf" srcId="{96687DFA-8385-4FB6-9ECD-7143B37CD374}" destId="{F0665618-8DEB-2B47-90EE-894426B34DB4}" srcOrd="0" destOrd="0" presId="urn:microsoft.com/office/officeart/2005/8/layout/vList2"/>
    <dgm:cxn modelId="{3A17CB43-96C0-D147-816A-0D8F158465B3}" type="presParOf" srcId="{F0665618-8DEB-2B47-90EE-894426B34DB4}" destId="{1B5C23D8-5E3E-3646-8909-EEBAA5D19BAF}" srcOrd="0" destOrd="0" presId="urn:microsoft.com/office/officeart/2005/8/layout/vList2"/>
    <dgm:cxn modelId="{A461D272-176C-6745-A3D7-CBC911AAA2F1}" type="presParOf" srcId="{F0665618-8DEB-2B47-90EE-894426B34DB4}" destId="{DE8BFB29-2A69-3149-8E43-B46E033B982E}" srcOrd="1" destOrd="0" presId="urn:microsoft.com/office/officeart/2005/8/layout/vList2"/>
    <dgm:cxn modelId="{D30FC188-C442-9A49-9229-9664C3B5BD41}" type="presParOf" srcId="{F0665618-8DEB-2B47-90EE-894426B34DB4}" destId="{034F61CF-2F82-2646-9FF6-F2F7B91B1215}" srcOrd="2" destOrd="0" presId="urn:microsoft.com/office/officeart/2005/8/layout/vList2"/>
    <dgm:cxn modelId="{778E3DD0-3A01-1B49-8F4E-5E6FBAD2A842}" type="presParOf" srcId="{F0665618-8DEB-2B47-90EE-894426B34DB4}" destId="{9B477295-8E18-6145-A8BE-62973059F89D}" srcOrd="3" destOrd="0" presId="urn:microsoft.com/office/officeart/2005/8/layout/vList2"/>
    <dgm:cxn modelId="{70DC40A8-C270-054E-B062-7AEBFF104963}" type="presParOf" srcId="{F0665618-8DEB-2B47-90EE-894426B34DB4}" destId="{CC2BF330-0D07-3841-A02E-F89A423A65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694301-43A7-DB4F-80F0-7C3D07A6B34E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FFFBB71-ADEC-2741-ABE3-F4736D85B043}">
      <dgm:prSet phldrT="[Texto]"/>
      <dgm:spPr/>
      <dgm:t>
        <a:bodyPr/>
        <a:lstStyle/>
        <a:p>
          <a:r>
            <a:rPr lang="pt-BR" dirty="0"/>
            <a:t>Positividade para HRHPV</a:t>
          </a:r>
        </a:p>
      </dgm:t>
    </dgm:pt>
    <dgm:pt modelId="{5186E6FD-5FAE-1A45-A393-2128F9051147}" type="parTrans" cxnId="{91F71E85-E551-1940-8E61-85FCAE67A289}">
      <dgm:prSet/>
      <dgm:spPr/>
      <dgm:t>
        <a:bodyPr/>
        <a:lstStyle/>
        <a:p>
          <a:endParaRPr lang="pt-BR"/>
        </a:p>
      </dgm:t>
    </dgm:pt>
    <dgm:pt modelId="{3562025B-BF3F-7547-A444-76E25B42B984}" type="sibTrans" cxnId="{91F71E85-E551-1940-8E61-85FCAE67A289}">
      <dgm:prSet/>
      <dgm:spPr/>
      <dgm:t>
        <a:bodyPr/>
        <a:lstStyle/>
        <a:p>
          <a:endParaRPr lang="pt-BR"/>
        </a:p>
      </dgm:t>
    </dgm:pt>
    <dgm:pt modelId="{60BF03EA-C68B-D449-AB0F-A68B9B611524}">
      <dgm:prSet phldrT="[Texto]"/>
      <dgm:spPr/>
      <dgm:t>
        <a:bodyPr/>
        <a:lstStyle/>
        <a:p>
          <a:r>
            <a:rPr lang="pt-BR" dirty="0"/>
            <a:t>Tipo de HRHPV</a:t>
          </a:r>
        </a:p>
      </dgm:t>
    </dgm:pt>
    <dgm:pt modelId="{49C5F905-5B19-BA42-92A8-D7EB679A6532}" type="parTrans" cxnId="{12B69829-0D05-FC4C-B896-6ABFCA80D779}">
      <dgm:prSet/>
      <dgm:spPr/>
      <dgm:t>
        <a:bodyPr/>
        <a:lstStyle/>
        <a:p>
          <a:endParaRPr lang="pt-BR"/>
        </a:p>
      </dgm:t>
    </dgm:pt>
    <dgm:pt modelId="{1678E5AD-DD1C-4743-B218-7C856FA160B9}" type="sibTrans" cxnId="{12B69829-0D05-FC4C-B896-6ABFCA80D779}">
      <dgm:prSet/>
      <dgm:spPr/>
      <dgm:t>
        <a:bodyPr/>
        <a:lstStyle/>
        <a:p>
          <a:endParaRPr lang="pt-BR"/>
        </a:p>
      </dgm:t>
    </dgm:pt>
    <dgm:pt modelId="{6B8C07EB-F300-D641-8A2A-2C3646E96CE9}">
      <dgm:prSet phldrT="[Texto]"/>
      <dgm:spPr/>
      <dgm:t>
        <a:bodyPr/>
        <a:lstStyle/>
        <a:p>
          <a:r>
            <a:rPr lang="pt-BR" dirty="0"/>
            <a:t>Alterações citológicas encontradas</a:t>
          </a:r>
        </a:p>
      </dgm:t>
    </dgm:pt>
    <dgm:pt modelId="{BCCF9B96-9BBD-AD45-99C7-7EA254872D1C}" type="parTrans" cxnId="{12B9AA74-E555-894D-84BA-99993C90A9FF}">
      <dgm:prSet/>
      <dgm:spPr/>
      <dgm:t>
        <a:bodyPr/>
        <a:lstStyle/>
        <a:p>
          <a:endParaRPr lang="pt-BR"/>
        </a:p>
      </dgm:t>
    </dgm:pt>
    <dgm:pt modelId="{53A159E3-563E-4D41-AD1D-9E97FC43EA55}" type="sibTrans" cxnId="{12B9AA74-E555-894D-84BA-99993C90A9FF}">
      <dgm:prSet/>
      <dgm:spPr/>
      <dgm:t>
        <a:bodyPr/>
        <a:lstStyle/>
        <a:p>
          <a:endParaRPr lang="pt-BR"/>
        </a:p>
      </dgm:t>
    </dgm:pt>
    <dgm:pt modelId="{F2760A2E-4774-B947-B4C7-E5D61C7B0E94}" type="pres">
      <dgm:prSet presAssocID="{21694301-43A7-DB4F-80F0-7C3D07A6B34E}" presName="diagram" presStyleCnt="0">
        <dgm:presLayoutVars>
          <dgm:dir/>
          <dgm:resizeHandles val="exact"/>
        </dgm:presLayoutVars>
      </dgm:prSet>
      <dgm:spPr/>
    </dgm:pt>
    <dgm:pt modelId="{5487005F-1DBF-4A4E-AE80-2D4F8B75A6D4}" type="pres">
      <dgm:prSet presAssocID="{AFFFBB71-ADEC-2741-ABE3-F4736D85B043}" presName="node" presStyleLbl="node1" presStyleIdx="0" presStyleCnt="3">
        <dgm:presLayoutVars>
          <dgm:bulletEnabled val="1"/>
        </dgm:presLayoutVars>
      </dgm:prSet>
      <dgm:spPr/>
    </dgm:pt>
    <dgm:pt modelId="{BF841668-460B-AC4E-9858-0638EC3274A7}" type="pres">
      <dgm:prSet presAssocID="{3562025B-BF3F-7547-A444-76E25B42B984}" presName="sibTrans" presStyleCnt="0"/>
      <dgm:spPr/>
    </dgm:pt>
    <dgm:pt modelId="{FD7A3DCB-02AE-2242-AA49-D2BEE7EC5A7A}" type="pres">
      <dgm:prSet presAssocID="{60BF03EA-C68B-D449-AB0F-A68B9B611524}" presName="node" presStyleLbl="node1" presStyleIdx="1" presStyleCnt="3">
        <dgm:presLayoutVars>
          <dgm:bulletEnabled val="1"/>
        </dgm:presLayoutVars>
      </dgm:prSet>
      <dgm:spPr/>
    </dgm:pt>
    <dgm:pt modelId="{859F3214-6487-7544-86D8-7CE4876FB9A2}" type="pres">
      <dgm:prSet presAssocID="{1678E5AD-DD1C-4743-B218-7C856FA160B9}" presName="sibTrans" presStyleCnt="0"/>
      <dgm:spPr/>
    </dgm:pt>
    <dgm:pt modelId="{6340DAC6-5608-0144-B4E9-E3E376C644E9}" type="pres">
      <dgm:prSet presAssocID="{6B8C07EB-F300-D641-8A2A-2C3646E96CE9}" presName="node" presStyleLbl="node1" presStyleIdx="2" presStyleCnt="3">
        <dgm:presLayoutVars>
          <dgm:bulletEnabled val="1"/>
        </dgm:presLayoutVars>
      </dgm:prSet>
      <dgm:spPr/>
    </dgm:pt>
  </dgm:ptLst>
  <dgm:cxnLst>
    <dgm:cxn modelId="{12B69829-0D05-FC4C-B896-6ABFCA80D779}" srcId="{21694301-43A7-DB4F-80F0-7C3D07A6B34E}" destId="{60BF03EA-C68B-D449-AB0F-A68B9B611524}" srcOrd="1" destOrd="0" parTransId="{49C5F905-5B19-BA42-92A8-D7EB679A6532}" sibTransId="{1678E5AD-DD1C-4743-B218-7C856FA160B9}"/>
    <dgm:cxn modelId="{123EFF47-6F07-BD4A-B344-8FA9840F9690}" type="presOf" srcId="{AFFFBB71-ADEC-2741-ABE3-F4736D85B043}" destId="{5487005F-1DBF-4A4E-AE80-2D4F8B75A6D4}" srcOrd="0" destOrd="0" presId="urn:microsoft.com/office/officeart/2005/8/layout/default"/>
    <dgm:cxn modelId="{B1311D54-B599-A94E-B7A3-07AEB117F8DB}" type="presOf" srcId="{60BF03EA-C68B-D449-AB0F-A68B9B611524}" destId="{FD7A3DCB-02AE-2242-AA49-D2BEE7EC5A7A}" srcOrd="0" destOrd="0" presId="urn:microsoft.com/office/officeart/2005/8/layout/default"/>
    <dgm:cxn modelId="{12B9AA74-E555-894D-84BA-99993C90A9FF}" srcId="{21694301-43A7-DB4F-80F0-7C3D07A6B34E}" destId="{6B8C07EB-F300-D641-8A2A-2C3646E96CE9}" srcOrd="2" destOrd="0" parTransId="{BCCF9B96-9BBD-AD45-99C7-7EA254872D1C}" sibTransId="{53A159E3-563E-4D41-AD1D-9E97FC43EA55}"/>
    <dgm:cxn modelId="{91F71E85-E551-1940-8E61-85FCAE67A289}" srcId="{21694301-43A7-DB4F-80F0-7C3D07A6B34E}" destId="{AFFFBB71-ADEC-2741-ABE3-F4736D85B043}" srcOrd="0" destOrd="0" parTransId="{5186E6FD-5FAE-1A45-A393-2128F9051147}" sibTransId="{3562025B-BF3F-7547-A444-76E25B42B984}"/>
    <dgm:cxn modelId="{D815F995-D400-E441-92D4-41ABE60F2DBE}" type="presOf" srcId="{6B8C07EB-F300-D641-8A2A-2C3646E96CE9}" destId="{6340DAC6-5608-0144-B4E9-E3E376C644E9}" srcOrd="0" destOrd="0" presId="urn:microsoft.com/office/officeart/2005/8/layout/default"/>
    <dgm:cxn modelId="{96075BB8-4502-424F-A2F9-F5193960D962}" type="presOf" srcId="{21694301-43A7-DB4F-80F0-7C3D07A6B34E}" destId="{F2760A2E-4774-B947-B4C7-E5D61C7B0E94}" srcOrd="0" destOrd="0" presId="urn:microsoft.com/office/officeart/2005/8/layout/default"/>
    <dgm:cxn modelId="{E0F12C7F-0261-1F48-BDCC-650D90DE94AD}" type="presParOf" srcId="{F2760A2E-4774-B947-B4C7-E5D61C7B0E94}" destId="{5487005F-1DBF-4A4E-AE80-2D4F8B75A6D4}" srcOrd="0" destOrd="0" presId="urn:microsoft.com/office/officeart/2005/8/layout/default"/>
    <dgm:cxn modelId="{C042170D-EA97-6E4D-9D57-927AA149AC65}" type="presParOf" srcId="{F2760A2E-4774-B947-B4C7-E5D61C7B0E94}" destId="{BF841668-460B-AC4E-9858-0638EC3274A7}" srcOrd="1" destOrd="0" presId="urn:microsoft.com/office/officeart/2005/8/layout/default"/>
    <dgm:cxn modelId="{0162EC59-D61D-A74C-B57A-0D00C21D7B30}" type="presParOf" srcId="{F2760A2E-4774-B947-B4C7-E5D61C7B0E94}" destId="{FD7A3DCB-02AE-2242-AA49-D2BEE7EC5A7A}" srcOrd="2" destOrd="0" presId="urn:microsoft.com/office/officeart/2005/8/layout/default"/>
    <dgm:cxn modelId="{C996CD2A-26C4-DF4E-91C8-42391FC7F555}" type="presParOf" srcId="{F2760A2E-4774-B947-B4C7-E5D61C7B0E94}" destId="{859F3214-6487-7544-86D8-7CE4876FB9A2}" srcOrd="3" destOrd="0" presId="urn:microsoft.com/office/officeart/2005/8/layout/default"/>
    <dgm:cxn modelId="{6ECF34EF-DA6E-B841-98D1-E842A454C312}" type="presParOf" srcId="{F2760A2E-4774-B947-B4C7-E5D61C7B0E94}" destId="{6340DAC6-5608-0144-B4E9-E3E376C644E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399DD-C4AC-8248-86F9-2E3C13FB68BF}">
      <dsp:nvSpPr>
        <dsp:cNvPr id="0" name=""/>
        <dsp:cNvSpPr/>
      </dsp:nvSpPr>
      <dsp:spPr>
        <a:xfrm>
          <a:off x="828" y="1471369"/>
          <a:ext cx="4093294" cy="2660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/>
            <a:t>Sem rastreamento: chance de 5% de desenvolver câncer do colo uterino </a:t>
          </a:r>
          <a:endParaRPr lang="en-US" sz="3500" kern="1200"/>
        </a:p>
      </dsp:txBody>
      <dsp:txXfrm>
        <a:off x="130710" y="1601251"/>
        <a:ext cx="3833530" cy="2400877"/>
      </dsp:txXfrm>
    </dsp:sp>
    <dsp:sp modelId="{BC2CFB2E-0BD3-CF4C-BC1A-16D3C25C81F7}">
      <dsp:nvSpPr>
        <dsp:cNvPr id="0" name=""/>
        <dsp:cNvSpPr/>
      </dsp:nvSpPr>
      <dsp:spPr>
        <a:xfrm>
          <a:off x="2047475" y="545743"/>
          <a:ext cx="4511893" cy="4511893"/>
        </a:xfrm>
        <a:custGeom>
          <a:avLst/>
          <a:gdLst/>
          <a:ahLst/>
          <a:cxnLst/>
          <a:rect l="0" t="0" r="0" b="0"/>
          <a:pathLst>
            <a:path>
              <a:moveTo>
                <a:pt x="455710" y="896371"/>
              </a:moveTo>
              <a:arcTo wR="2255946" hR="2255946" stAng="13023650" swAng="63526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926C6-CB25-F54A-8238-0A158960664D}">
      <dsp:nvSpPr>
        <dsp:cNvPr id="0" name=""/>
        <dsp:cNvSpPr/>
      </dsp:nvSpPr>
      <dsp:spPr>
        <a:xfrm>
          <a:off x="4512722" y="1471369"/>
          <a:ext cx="4093294" cy="2660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Com rastreamento: reduz para 0,5%</a:t>
          </a:r>
          <a:endParaRPr lang="en-US" sz="3500" kern="1200" dirty="0"/>
        </a:p>
      </dsp:txBody>
      <dsp:txXfrm>
        <a:off x="4642604" y="1601251"/>
        <a:ext cx="3833530" cy="2400877"/>
      </dsp:txXfrm>
    </dsp:sp>
    <dsp:sp modelId="{6909997C-199E-AE4D-88D5-0E01442D2CA5}">
      <dsp:nvSpPr>
        <dsp:cNvPr id="0" name=""/>
        <dsp:cNvSpPr/>
      </dsp:nvSpPr>
      <dsp:spPr>
        <a:xfrm>
          <a:off x="2047475" y="545743"/>
          <a:ext cx="4511893" cy="4511893"/>
        </a:xfrm>
        <a:custGeom>
          <a:avLst/>
          <a:gdLst/>
          <a:ahLst/>
          <a:cxnLst/>
          <a:rect l="0" t="0" r="0" b="0"/>
          <a:pathLst>
            <a:path>
              <a:moveTo>
                <a:pt x="4056183" y="3615522"/>
              </a:moveTo>
              <a:arcTo wR="2255946" hR="2255946" stAng="2223650" swAng="63526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DA611-2C8F-EE40-BFC1-217DF61783D4}">
      <dsp:nvSpPr>
        <dsp:cNvPr id="0" name=""/>
        <dsp:cNvSpPr/>
      </dsp:nvSpPr>
      <dsp:spPr>
        <a:xfrm>
          <a:off x="0" y="17031"/>
          <a:ext cx="692399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Teste de HPV Linear </a:t>
          </a:r>
          <a:r>
            <a:rPr lang="pt-BR" sz="3200" kern="1200" dirty="0" err="1"/>
            <a:t>Array</a:t>
          </a:r>
          <a:r>
            <a:rPr lang="pt-BR" sz="3200" kern="1200" dirty="0"/>
            <a:t>:</a:t>
          </a:r>
        </a:p>
      </dsp:txBody>
      <dsp:txXfrm>
        <a:off x="37467" y="54498"/>
        <a:ext cx="6849060" cy="692586"/>
      </dsp:txXfrm>
    </dsp:sp>
    <dsp:sp modelId="{C05A8330-6FF2-2945-9A25-8F09A7C4ADF2}">
      <dsp:nvSpPr>
        <dsp:cNvPr id="0" name=""/>
        <dsp:cNvSpPr/>
      </dsp:nvSpPr>
      <dsp:spPr>
        <a:xfrm>
          <a:off x="0" y="784551"/>
          <a:ext cx="6923994" cy="142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83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Elevada sensibilidade (81%) </a:t>
          </a:r>
          <a:r>
            <a:rPr lang="pt-BR" sz="1800" kern="1200" dirty="0">
              <a:sym typeface="Wingdings" pitchFamily="2" charset="2"/>
            </a:rPr>
            <a:t></a:t>
          </a:r>
          <a:r>
            <a:rPr lang="pt-BR" sz="1800" kern="1200" dirty="0"/>
            <a:t> detectar lesões cervicais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Especificidade baixa (55%)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Aumento da especificidade do teste em mulheres &gt;30 anos (61%), quando comparadas com o subgrupo ≥30 anos (41%), sem alterações na sensibilidade</a:t>
          </a:r>
        </a:p>
      </dsp:txBody>
      <dsp:txXfrm>
        <a:off x="0" y="784551"/>
        <a:ext cx="6923994" cy="1424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C23D8-5E3E-3646-8909-EEBAA5D19BAF}">
      <dsp:nvSpPr>
        <dsp:cNvPr id="0" name=""/>
        <dsp:cNvSpPr/>
      </dsp:nvSpPr>
      <dsp:spPr>
        <a:xfrm>
          <a:off x="0" y="713162"/>
          <a:ext cx="670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Rastreamento do câncer de colo uterino</a:t>
          </a:r>
          <a:endParaRPr lang="en-US" sz="3300" kern="1200"/>
        </a:p>
      </dsp:txBody>
      <dsp:txXfrm>
        <a:off x="64083" y="777245"/>
        <a:ext cx="6577434" cy="1184574"/>
      </dsp:txXfrm>
    </dsp:sp>
    <dsp:sp modelId="{DE8BFB29-2A69-3149-8E43-B46E033B982E}">
      <dsp:nvSpPr>
        <dsp:cNvPr id="0" name=""/>
        <dsp:cNvSpPr/>
      </dsp:nvSpPr>
      <dsp:spPr>
        <a:xfrm>
          <a:off x="0" y="2025902"/>
          <a:ext cx="6705600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903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600" kern="1200"/>
            <a:t>Citologia cérvico-vaginal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600" kern="1200"/>
            <a:t>Pesquisa molecular do HPV de alto risco</a:t>
          </a:r>
          <a:endParaRPr lang="en-US" sz="2600" kern="1200"/>
        </a:p>
      </dsp:txBody>
      <dsp:txXfrm>
        <a:off x="0" y="2025902"/>
        <a:ext cx="6705600" cy="905107"/>
      </dsp:txXfrm>
    </dsp:sp>
    <dsp:sp modelId="{034F61CF-2F82-2646-9FF6-F2F7B91B1215}">
      <dsp:nvSpPr>
        <dsp:cNvPr id="0" name=""/>
        <dsp:cNvSpPr/>
      </dsp:nvSpPr>
      <dsp:spPr>
        <a:xfrm>
          <a:off x="0" y="2931009"/>
          <a:ext cx="670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Co-test : citologia e HPV feitos simultaneamente na mesma amostra</a:t>
          </a:r>
          <a:endParaRPr lang="en-US" sz="3300" kern="1200"/>
        </a:p>
      </dsp:txBody>
      <dsp:txXfrm>
        <a:off x="64083" y="2995092"/>
        <a:ext cx="6577434" cy="1184574"/>
      </dsp:txXfrm>
    </dsp:sp>
    <dsp:sp modelId="{CC2BF330-0D07-3841-A02E-F89A423A65E3}">
      <dsp:nvSpPr>
        <dsp:cNvPr id="0" name=""/>
        <dsp:cNvSpPr/>
      </dsp:nvSpPr>
      <dsp:spPr>
        <a:xfrm>
          <a:off x="0" y="4338789"/>
          <a:ext cx="67056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Reflex test: HPV feito após avaliação dos achados citológicos</a:t>
          </a:r>
          <a:endParaRPr lang="en-US" sz="3300" kern="1200"/>
        </a:p>
      </dsp:txBody>
      <dsp:txXfrm>
        <a:off x="64083" y="4402872"/>
        <a:ext cx="6577434" cy="1184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7005F-1DBF-4A4E-AE80-2D4F8B75A6D4}">
      <dsp:nvSpPr>
        <dsp:cNvPr id="0" name=""/>
        <dsp:cNvSpPr/>
      </dsp:nvSpPr>
      <dsp:spPr>
        <a:xfrm>
          <a:off x="0" y="435567"/>
          <a:ext cx="3460750" cy="2076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Positividade para HRHPV</a:t>
          </a:r>
        </a:p>
      </dsp:txBody>
      <dsp:txXfrm>
        <a:off x="0" y="435567"/>
        <a:ext cx="3460750" cy="2076449"/>
      </dsp:txXfrm>
    </dsp:sp>
    <dsp:sp modelId="{FD7A3DCB-02AE-2242-AA49-D2BEE7EC5A7A}">
      <dsp:nvSpPr>
        <dsp:cNvPr id="0" name=""/>
        <dsp:cNvSpPr/>
      </dsp:nvSpPr>
      <dsp:spPr>
        <a:xfrm>
          <a:off x="3806825" y="435567"/>
          <a:ext cx="3460750" cy="2076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Tipo de HRHPV</a:t>
          </a:r>
        </a:p>
      </dsp:txBody>
      <dsp:txXfrm>
        <a:off x="3806825" y="435567"/>
        <a:ext cx="3460750" cy="2076449"/>
      </dsp:txXfrm>
    </dsp:sp>
    <dsp:sp modelId="{6340DAC6-5608-0144-B4E9-E3E376C644E9}">
      <dsp:nvSpPr>
        <dsp:cNvPr id="0" name=""/>
        <dsp:cNvSpPr/>
      </dsp:nvSpPr>
      <dsp:spPr>
        <a:xfrm>
          <a:off x="7613650" y="435567"/>
          <a:ext cx="3460750" cy="2076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kern="1200" dirty="0"/>
            <a:t>Alterações citológicas encontradas</a:t>
          </a:r>
        </a:p>
      </dsp:txBody>
      <dsp:txXfrm>
        <a:off x="7613650" y="435567"/>
        <a:ext cx="3460750" cy="2076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AD174-9613-7643-9359-A2B11719C8D6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97D2-3DB3-7D43-AD1B-336BBED932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71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Arvore filogenética do papilomavirus. Há mais de 450 genótipos de HPV foram  descritos e organizados em gêneros e espécies, sendo que os gêneros alfa, beta e </a:t>
            </a:r>
            <a:r>
              <a:rPr lang="pt-BR" dirty="0" err="1"/>
              <a:t>gamma</a:t>
            </a:r>
            <a:r>
              <a:rPr lang="pt-BR" dirty="0"/>
              <a:t> são os que infectam a espécie humana. Alfa os que tem predileção pelas mucosas e beta e </a:t>
            </a:r>
            <a:r>
              <a:rPr lang="pt-BR" dirty="0" err="1"/>
              <a:t>gamma</a:t>
            </a:r>
            <a:r>
              <a:rPr lang="pt-BR" dirty="0"/>
              <a:t> os que tem afinidade pela epiderme. As espécies 5, 6, 7 e 9 contem os tipos </a:t>
            </a:r>
            <a:r>
              <a:rPr lang="pt-BR" dirty="0" err="1"/>
              <a:t>carcinogenicos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093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459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47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247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 conclusão desse estudo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088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1: </a:t>
            </a:r>
            <a:r>
              <a:rPr lang="pt-BR" dirty="0" err="1"/>
              <a:t>Value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versus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smears</a:t>
            </a:r>
            <a:r>
              <a:rPr lang="pt-BR" dirty="0"/>
              <a:t> (A)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value</a:t>
            </a:r>
            <a:r>
              <a:rPr lang="pt-BR" dirty="0"/>
              <a:t> </a:t>
            </a:r>
            <a:r>
              <a:rPr lang="pt-BR" dirty="0" err="1"/>
              <a:t>added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(</a:t>
            </a:r>
            <a:r>
              <a:rPr lang="pt-BR" dirty="0" err="1"/>
              <a:t>B</a:t>
            </a:r>
            <a:r>
              <a:rPr lang="pt-BR" dirty="0"/>
              <a:t>) Data are </a:t>
            </a:r>
            <a:r>
              <a:rPr lang="pt-BR" dirty="0" err="1"/>
              <a:t>shown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incidence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HPV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</a:t>
            </a:r>
            <a:r>
              <a:rPr lang="pt-BR" dirty="0"/>
              <a:t>. </a:t>
            </a:r>
            <a:r>
              <a:rPr lang="pt-BR" dirty="0" err="1"/>
              <a:t>Prevalent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plotted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time 0 (</a:t>
            </a:r>
            <a:r>
              <a:rPr lang="pt-BR" dirty="0" err="1"/>
              <a:t>enrolment</a:t>
            </a:r>
            <a:r>
              <a:rPr lang="pt-BR" dirty="0"/>
              <a:t>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incident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plotted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point. </a:t>
            </a:r>
            <a:r>
              <a:rPr lang="pt-BR" dirty="0" err="1"/>
              <a:t>Pap</a:t>
            </a:r>
            <a:r>
              <a:rPr lang="pt-BR" dirty="0"/>
              <a:t> positive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atypical</a:t>
            </a:r>
            <a:r>
              <a:rPr lang="pt-BR" dirty="0"/>
              <a:t>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undetermined</a:t>
            </a:r>
            <a:r>
              <a:rPr lang="pt-BR" dirty="0"/>
              <a:t> </a:t>
            </a:r>
            <a:r>
              <a:rPr lang="pt-BR" dirty="0" err="1"/>
              <a:t>signifi</a:t>
            </a:r>
            <a:r>
              <a:rPr lang="pt-BR" dirty="0"/>
              <a:t> </a:t>
            </a:r>
            <a:r>
              <a:rPr lang="pt-BR" dirty="0" err="1"/>
              <a:t>cance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. (A) The HPV </a:t>
            </a:r>
            <a:r>
              <a:rPr lang="pt-BR" dirty="0" err="1"/>
              <a:t>test</a:t>
            </a:r>
            <a:r>
              <a:rPr lang="pt-BR" dirty="0"/>
              <a:t> more </a:t>
            </a:r>
            <a:r>
              <a:rPr lang="pt-BR" dirty="0" err="1"/>
              <a:t>clearly</a:t>
            </a:r>
            <a:r>
              <a:rPr lang="pt-BR" dirty="0"/>
              <a:t> </a:t>
            </a:r>
            <a:r>
              <a:rPr lang="pt-BR" dirty="0" err="1"/>
              <a:t>separated</a:t>
            </a:r>
            <a:r>
              <a:rPr lang="pt-BR" dirty="0"/>
              <a:t> high-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low-risk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positive for HPV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</a:t>
            </a:r>
            <a:r>
              <a:rPr lang="pt-BR" dirty="0" err="1"/>
              <a:t>had</a:t>
            </a:r>
            <a:r>
              <a:rPr lang="pt-BR" dirty="0"/>
              <a:t> </a:t>
            </a:r>
            <a:r>
              <a:rPr lang="pt-BR" dirty="0" err="1"/>
              <a:t>higher</a:t>
            </a:r>
            <a:r>
              <a:rPr lang="pt-BR" dirty="0"/>
              <a:t>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positive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3 </a:t>
            </a:r>
            <a:r>
              <a:rPr lang="pt-BR" dirty="0" err="1"/>
              <a:t>years</a:t>
            </a:r>
            <a:r>
              <a:rPr lang="pt-BR" dirty="0"/>
              <a:t> (5·0% </a:t>
            </a:r>
            <a:r>
              <a:rPr lang="pt-BR" dirty="0" err="1"/>
              <a:t>vs</a:t>
            </a:r>
            <a:r>
              <a:rPr lang="pt-BR" dirty="0"/>
              <a:t> 3·8%, </a:t>
            </a:r>
            <a:r>
              <a:rPr lang="pt-BR" dirty="0" err="1"/>
              <a:t>p</a:t>
            </a:r>
            <a:r>
              <a:rPr lang="pt-BR" dirty="0"/>
              <a:t>=0·046) </a:t>
            </a:r>
            <a:r>
              <a:rPr lang="pt-BR" dirty="0" err="1"/>
              <a:t>and</a:t>
            </a:r>
            <a:r>
              <a:rPr lang="pt-BR" dirty="0"/>
              <a:t> 5 </a:t>
            </a:r>
            <a:r>
              <a:rPr lang="pt-BR" dirty="0" err="1"/>
              <a:t>years</a:t>
            </a:r>
            <a:r>
              <a:rPr lang="pt-BR" dirty="0"/>
              <a:t> (7·6% </a:t>
            </a:r>
            <a:r>
              <a:rPr lang="pt-BR" dirty="0" err="1"/>
              <a:t>vs</a:t>
            </a:r>
            <a:r>
              <a:rPr lang="pt-BR" dirty="0"/>
              <a:t> 4·7%, </a:t>
            </a:r>
            <a:r>
              <a:rPr lang="pt-BR" dirty="0" err="1"/>
              <a:t>p</a:t>
            </a:r>
            <a:r>
              <a:rPr lang="pt-BR" dirty="0"/>
              <a:t>=0·001),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negative for HPV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</a:t>
            </a:r>
            <a:r>
              <a:rPr lang="pt-BR" dirty="0" err="1"/>
              <a:t>had</a:t>
            </a:r>
            <a:r>
              <a:rPr lang="pt-BR" dirty="0"/>
              <a:t> </a:t>
            </a:r>
            <a:r>
              <a:rPr lang="pt-BR" dirty="0" err="1"/>
              <a:t>lower</a:t>
            </a:r>
            <a:r>
              <a:rPr lang="pt-BR" dirty="0"/>
              <a:t>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negative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3 </a:t>
            </a:r>
            <a:r>
              <a:rPr lang="pt-BR" dirty="0" err="1"/>
              <a:t>years</a:t>
            </a:r>
            <a:r>
              <a:rPr lang="pt-BR" dirty="0"/>
              <a:t> (0·063% </a:t>
            </a:r>
            <a:r>
              <a:rPr lang="pt-BR" dirty="0" err="1"/>
              <a:t>vs</a:t>
            </a:r>
            <a:r>
              <a:rPr lang="pt-BR" dirty="0"/>
              <a:t> 0·17%, </a:t>
            </a:r>
            <a:r>
              <a:rPr lang="pt-BR" dirty="0" err="1"/>
              <a:t>p</a:t>
            </a:r>
            <a:r>
              <a:rPr lang="pt-BR" dirty="0"/>
              <a:t>=0·001)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5 </a:t>
            </a:r>
            <a:r>
              <a:rPr lang="pt-BR" dirty="0" err="1"/>
              <a:t>years</a:t>
            </a:r>
            <a:r>
              <a:rPr lang="pt-BR" dirty="0"/>
              <a:t> (0·17% </a:t>
            </a:r>
            <a:r>
              <a:rPr lang="pt-BR" dirty="0" err="1"/>
              <a:t>vs</a:t>
            </a:r>
            <a:r>
              <a:rPr lang="pt-BR" dirty="0"/>
              <a:t> 0·36%, </a:t>
            </a:r>
            <a:r>
              <a:rPr lang="pt-BR" dirty="0" err="1"/>
              <a:t>p</a:t>
            </a:r>
            <a:r>
              <a:rPr lang="pt-BR" dirty="0"/>
              <a:t>=0·02). (</a:t>
            </a:r>
            <a:r>
              <a:rPr lang="pt-BR" dirty="0" err="1"/>
              <a:t>B</a:t>
            </a:r>
            <a:r>
              <a:rPr lang="pt-BR" dirty="0"/>
              <a:t>) A positive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strongly</a:t>
            </a:r>
            <a:r>
              <a:rPr lang="pt-BR" dirty="0"/>
              <a:t> </a:t>
            </a:r>
            <a:r>
              <a:rPr lang="pt-BR" dirty="0" err="1"/>
              <a:t>modifi</a:t>
            </a:r>
            <a:r>
              <a:rPr lang="pt-BR" dirty="0"/>
              <a:t> </a:t>
            </a:r>
            <a:r>
              <a:rPr lang="pt-BR" dirty="0" err="1"/>
              <a:t>ed</a:t>
            </a:r>
            <a:r>
              <a:rPr lang="pt-BR" dirty="0"/>
              <a:t> </a:t>
            </a:r>
            <a:r>
              <a:rPr lang="pt-BR" dirty="0" err="1"/>
              <a:t>risks</a:t>
            </a:r>
            <a:r>
              <a:rPr lang="pt-BR" dirty="0"/>
              <a:t> for positive HPV </a:t>
            </a:r>
            <a:r>
              <a:rPr lang="pt-BR" dirty="0" err="1"/>
              <a:t>at</a:t>
            </a:r>
            <a:r>
              <a:rPr lang="pt-BR" dirty="0"/>
              <a:t> 3 </a:t>
            </a:r>
            <a:r>
              <a:rPr lang="pt-BR" dirty="0" err="1"/>
              <a:t>years</a:t>
            </a:r>
            <a:r>
              <a:rPr lang="pt-BR" dirty="0"/>
              <a:t> (10·0% </a:t>
            </a:r>
            <a:r>
              <a:rPr lang="pt-BR" dirty="0" err="1"/>
              <a:t>vs</a:t>
            </a:r>
            <a:r>
              <a:rPr lang="pt-BR" dirty="0"/>
              <a:t> 3·1%, </a:t>
            </a:r>
            <a:r>
              <a:rPr lang="pt-BR" dirty="0" err="1"/>
              <a:t>p</a:t>
            </a:r>
            <a:endParaRPr lang="pt-BR" dirty="0"/>
          </a:p>
          <a:p>
            <a:r>
              <a:rPr lang="pt-BR" dirty="0"/>
              <a:t>Figure 3: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incidence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in </a:t>
            </a:r>
            <a:r>
              <a:rPr lang="pt-BR" dirty="0" err="1"/>
              <a:t>women</a:t>
            </a:r>
            <a:r>
              <a:rPr lang="pt-BR" dirty="0"/>
              <a:t> negative </a:t>
            </a:r>
            <a:r>
              <a:rPr lang="pt-BR" dirty="0" err="1"/>
              <a:t>by</a:t>
            </a:r>
            <a:r>
              <a:rPr lang="pt-BR" dirty="0"/>
              <a:t> HPV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co-test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,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HPV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separately</a:t>
            </a:r>
            <a:r>
              <a:rPr lang="pt-BR" dirty="0"/>
              <a:t> (A)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jointly</a:t>
            </a:r>
            <a:r>
              <a:rPr lang="pt-BR" dirty="0"/>
              <a:t> (</a:t>
            </a:r>
            <a:r>
              <a:rPr lang="pt-BR" dirty="0" err="1"/>
              <a:t>B</a:t>
            </a:r>
            <a:r>
              <a:rPr lang="pt-BR" dirty="0"/>
              <a:t>) Data are </a:t>
            </a:r>
            <a:r>
              <a:rPr lang="pt-BR" dirty="0" err="1"/>
              <a:t>shown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incidence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HPV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screen</a:t>
            </a:r>
            <a:r>
              <a:rPr lang="pt-BR" dirty="0"/>
              <a:t>, in </a:t>
            </a:r>
            <a:r>
              <a:rPr lang="pt-BR" dirty="0" err="1"/>
              <a:t>women</a:t>
            </a:r>
            <a:r>
              <a:rPr lang="pt-BR" dirty="0"/>
              <a:t> negative for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tests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, for HPV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smear</a:t>
            </a:r>
            <a:r>
              <a:rPr lang="pt-BR" dirty="0"/>
              <a:t> </a:t>
            </a:r>
            <a:r>
              <a:rPr lang="pt-BR" dirty="0" err="1"/>
              <a:t>separately</a:t>
            </a:r>
            <a:r>
              <a:rPr lang="pt-BR" dirty="0"/>
              <a:t> (A),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jointly</a:t>
            </a:r>
            <a:r>
              <a:rPr lang="pt-BR" dirty="0"/>
              <a:t> (</a:t>
            </a:r>
            <a:r>
              <a:rPr lang="pt-BR" dirty="0" err="1"/>
              <a:t>B</a:t>
            </a:r>
            <a:r>
              <a:rPr lang="pt-BR" dirty="0"/>
              <a:t>). </a:t>
            </a:r>
            <a:r>
              <a:rPr lang="pt-BR" dirty="0" err="1"/>
              <a:t>Prevalent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plotted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time 0 (</a:t>
            </a:r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incident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plotted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point. The </a:t>
            </a:r>
            <a:r>
              <a:rPr lang="pt-BR" dirty="0" err="1"/>
              <a:t>y-axis</a:t>
            </a:r>
            <a:r>
              <a:rPr lang="pt-BR" dirty="0"/>
              <a:t> </a:t>
            </a:r>
            <a:r>
              <a:rPr lang="pt-BR" dirty="0" err="1"/>
              <a:t>goes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maximum</a:t>
            </a:r>
            <a:r>
              <a:rPr lang="pt-BR" dirty="0"/>
              <a:t>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recorded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</a:t>
            </a:r>
            <a:r>
              <a:rPr lang="pt-BR" dirty="0" err="1"/>
              <a:t>co-tests</a:t>
            </a:r>
            <a:r>
              <a:rPr lang="pt-BR" dirty="0"/>
              <a:t> (</a:t>
            </a:r>
            <a:r>
              <a:rPr lang="pt-BR" dirty="0" err="1"/>
              <a:t>fi</a:t>
            </a:r>
            <a:r>
              <a:rPr lang="pt-BR" dirty="0"/>
              <a:t> </a:t>
            </a:r>
            <a:r>
              <a:rPr lang="pt-BR" dirty="0" err="1"/>
              <a:t>gure</a:t>
            </a:r>
            <a:r>
              <a:rPr lang="pt-BR" dirty="0"/>
              <a:t> 1),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emphasise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risks</a:t>
            </a:r>
            <a:r>
              <a:rPr lang="pt-BR" dirty="0"/>
              <a:t> for </a:t>
            </a:r>
            <a:r>
              <a:rPr lang="pt-BR" dirty="0" err="1"/>
              <a:t>women</a:t>
            </a:r>
            <a:r>
              <a:rPr lang="pt-BR" dirty="0"/>
              <a:t> positive for </a:t>
            </a:r>
            <a:r>
              <a:rPr lang="pt-BR" dirty="0" err="1"/>
              <a:t>either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negative </a:t>
            </a:r>
            <a:r>
              <a:rPr lang="pt-BR" dirty="0" err="1"/>
              <a:t>tests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 are </a:t>
            </a:r>
            <a:r>
              <a:rPr lang="pt-BR" dirty="0" err="1"/>
              <a:t>decreased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positive for </a:t>
            </a:r>
            <a:r>
              <a:rPr lang="pt-BR" dirty="0" err="1"/>
              <a:t>either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. </a:t>
            </a:r>
            <a:r>
              <a:rPr lang="pt-BR" dirty="0" err="1"/>
              <a:t>Pap</a:t>
            </a:r>
            <a:r>
              <a:rPr lang="pt-BR" dirty="0"/>
              <a:t> positive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atypical</a:t>
            </a:r>
            <a:r>
              <a:rPr lang="pt-BR" dirty="0"/>
              <a:t>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undetermined</a:t>
            </a:r>
            <a:r>
              <a:rPr lang="pt-BR" dirty="0"/>
              <a:t> </a:t>
            </a:r>
            <a:r>
              <a:rPr lang="pt-BR" dirty="0" err="1"/>
              <a:t>signifi</a:t>
            </a:r>
            <a:r>
              <a:rPr lang="pt-BR" dirty="0"/>
              <a:t> </a:t>
            </a:r>
            <a:r>
              <a:rPr lang="pt-BR" dirty="0" err="1"/>
              <a:t>cance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. (A) </a:t>
            </a:r>
            <a:r>
              <a:rPr lang="pt-BR" dirty="0" err="1"/>
              <a:t>Women</a:t>
            </a:r>
            <a:r>
              <a:rPr lang="pt-BR" dirty="0"/>
              <a:t> positive for HPV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</a:t>
            </a:r>
            <a:r>
              <a:rPr lang="pt-BR" dirty="0" err="1"/>
              <a:t>had</a:t>
            </a:r>
            <a:r>
              <a:rPr lang="pt-BR" dirty="0"/>
              <a:t> </a:t>
            </a:r>
            <a:r>
              <a:rPr lang="pt-BR" dirty="0" err="1"/>
              <a:t>higher</a:t>
            </a:r>
            <a:r>
              <a:rPr lang="pt-BR" dirty="0"/>
              <a:t> 3-year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positive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(3·0% </a:t>
            </a:r>
            <a:r>
              <a:rPr lang="pt-BR" dirty="0" err="1"/>
              <a:t>vs</a:t>
            </a:r>
            <a:r>
              <a:rPr lang="pt-BR" dirty="0"/>
              <a:t> 1·3%, </a:t>
            </a:r>
            <a:r>
              <a:rPr lang="pt-BR" dirty="0" err="1"/>
              <a:t>p</a:t>
            </a:r>
            <a:r>
              <a:rPr lang="pt-BR" dirty="0"/>
              <a:t>=0·2)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negative for HPV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</a:t>
            </a:r>
            <a:r>
              <a:rPr lang="pt-BR" dirty="0" err="1"/>
              <a:t>had</a:t>
            </a:r>
            <a:r>
              <a:rPr lang="pt-BR" dirty="0"/>
              <a:t> </a:t>
            </a:r>
            <a:r>
              <a:rPr lang="pt-BR" dirty="0" err="1"/>
              <a:t>half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3-year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negative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(0·082% </a:t>
            </a:r>
            <a:r>
              <a:rPr lang="pt-BR" dirty="0" err="1"/>
              <a:t>vs</a:t>
            </a:r>
            <a:r>
              <a:rPr lang="pt-BR" dirty="0"/>
              <a:t> 0·15%, </a:t>
            </a:r>
            <a:r>
              <a:rPr lang="pt-BR" dirty="0" err="1"/>
              <a:t>p</a:t>
            </a:r>
            <a:r>
              <a:rPr lang="pt-BR" dirty="0"/>
              <a:t>=0·3). </a:t>
            </a:r>
            <a:r>
              <a:rPr lang="pt-BR" dirty="0" err="1"/>
              <a:t>Neither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statistically</a:t>
            </a:r>
            <a:r>
              <a:rPr lang="pt-BR" dirty="0"/>
              <a:t> </a:t>
            </a:r>
            <a:r>
              <a:rPr lang="pt-BR" dirty="0" err="1"/>
              <a:t>signifi</a:t>
            </a:r>
            <a:r>
              <a:rPr lang="pt-BR" dirty="0"/>
              <a:t> </a:t>
            </a:r>
            <a:r>
              <a:rPr lang="pt-BR" dirty="0" err="1"/>
              <a:t>cant</a:t>
            </a:r>
            <a:r>
              <a:rPr lang="pt-BR" dirty="0"/>
              <a:t> </a:t>
            </a:r>
            <a:r>
              <a:rPr lang="pt-BR" dirty="0" err="1"/>
              <a:t>since</a:t>
            </a:r>
            <a:r>
              <a:rPr lang="pt-BR" dirty="0"/>
              <a:t>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only</a:t>
            </a:r>
            <a:r>
              <a:rPr lang="pt-BR" dirty="0"/>
              <a:t> 102 CIN3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worse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visit</a:t>
            </a:r>
            <a:r>
              <a:rPr lang="pt-BR" dirty="0"/>
              <a:t> in </a:t>
            </a:r>
            <a:r>
              <a:rPr lang="pt-BR" dirty="0" err="1"/>
              <a:t>women</a:t>
            </a:r>
            <a:r>
              <a:rPr lang="pt-BR" dirty="0"/>
              <a:t> negative for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tests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enrolment</a:t>
            </a:r>
            <a:r>
              <a:rPr lang="pt-BR" dirty="0"/>
              <a:t>. (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Being</a:t>
            </a:r>
            <a:r>
              <a:rPr lang="pt-BR" dirty="0"/>
              <a:t> positive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Pap</a:t>
            </a:r>
            <a:r>
              <a:rPr lang="pt-BR" dirty="0"/>
              <a:t> </a:t>
            </a:r>
            <a:r>
              <a:rPr lang="pt-BR" dirty="0" err="1"/>
              <a:t>modifi</a:t>
            </a:r>
            <a:r>
              <a:rPr lang="pt-BR" dirty="0"/>
              <a:t> </a:t>
            </a:r>
            <a:r>
              <a:rPr lang="pt-BR" dirty="0" err="1"/>
              <a:t>ed</a:t>
            </a:r>
            <a:r>
              <a:rPr lang="pt-BR" dirty="0"/>
              <a:t> </a:t>
            </a:r>
            <a:r>
              <a:rPr lang="pt-BR" dirty="0" err="1"/>
              <a:t>risks</a:t>
            </a:r>
            <a:r>
              <a:rPr lang="pt-BR" dirty="0"/>
              <a:t> more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women</a:t>
            </a:r>
            <a:r>
              <a:rPr lang="pt-BR" dirty="0"/>
              <a:t> positive for HPV (5·1% </a:t>
            </a:r>
            <a:r>
              <a:rPr lang="pt-BR" dirty="0" err="1"/>
              <a:t>vs</a:t>
            </a:r>
            <a:r>
              <a:rPr lang="pt-BR" dirty="0"/>
              <a:t> 1·8%, </a:t>
            </a:r>
            <a:r>
              <a:rPr lang="pt-BR" dirty="0" err="1"/>
              <a:t>p</a:t>
            </a:r>
            <a:r>
              <a:rPr lang="pt-BR" dirty="0"/>
              <a:t>=0·4) </a:t>
            </a:r>
            <a:r>
              <a:rPr lang="pt-BR" dirty="0" err="1"/>
              <a:t>than</a:t>
            </a:r>
            <a:r>
              <a:rPr lang="pt-BR" dirty="0"/>
              <a:t> for </a:t>
            </a:r>
            <a:r>
              <a:rPr lang="pt-BR" dirty="0" err="1"/>
              <a:t>women</a:t>
            </a:r>
            <a:r>
              <a:rPr lang="pt-BR" dirty="0"/>
              <a:t> negative for HPV (0·19% </a:t>
            </a:r>
            <a:r>
              <a:rPr lang="pt-BR" dirty="0" err="1"/>
              <a:t>vs</a:t>
            </a:r>
            <a:r>
              <a:rPr lang="pt-BR" dirty="0"/>
              <a:t> 0·079%, </a:t>
            </a:r>
            <a:r>
              <a:rPr lang="pt-BR" dirty="0" err="1"/>
              <a:t>p</a:t>
            </a:r>
            <a:r>
              <a:rPr lang="pt-BR" dirty="0"/>
              <a:t>=0·4), </a:t>
            </a:r>
            <a:r>
              <a:rPr lang="pt-BR" dirty="0" err="1"/>
              <a:t>although</a:t>
            </a:r>
            <a:r>
              <a:rPr lang="pt-BR" dirty="0"/>
              <a:t> </a:t>
            </a:r>
            <a:r>
              <a:rPr lang="pt-BR" dirty="0" err="1"/>
              <a:t>neither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statistically</a:t>
            </a:r>
            <a:r>
              <a:rPr lang="pt-BR" dirty="0"/>
              <a:t> </a:t>
            </a:r>
            <a:r>
              <a:rPr lang="pt-BR" dirty="0" err="1"/>
              <a:t>signifi</a:t>
            </a:r>
            <a:r>
              <a:rPr lang="pt-BR" dirty="0"/>
              <a:t> cant. The </a:t>
            </a:r>
            <a:r>
              <a:rPr lang="pt-BR" dirty="0" err="1"/>
              <a:t>webappendix</a:t>
            </a:r>
            <a:r>
              <a:rPr lang="pt-BR" dirty="0"/>
              <a:t> (pp 8–11) </a:t>
            </a:r>
            <a:r>
              <a:rPr lang="pt-BR" dirty="0" err="1"/>
              <a:t>lists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95% </a:t>
            </a:r>
            <a:r>
              <a:rPr lang="pt-BR" dirty="0" err="1"/>
              <a:t>CIs</a:t>
            </a:r>
            <a:r>
              <a:rPr lang="pt-BR" dirty="0"/>
              <a:t> for </a:t>
            </a:r>
            <a:r>
              <a:rPr lang="pt-BR" dirty="0" err="1"/>
              <a:t>all</a:t>
            </a:r>
            <a:r>
              <a:rPr lang="pt-BR" dirty="0"/>
              <a:t> </a:t>
            </a:r>
            <a:r>
              <a:rPr lang="pt-BR" dirty="0" err="1"/>
              <a:t>risk</a:t>
            </a:r>
            <a:r>
              <a:rPr lang="pt-BR" dirty="0"/>
              <a:t> </a:t>
            </a:r>
            <a:r>
              <a:rPr lang="pt-BR" dirty="0" err="1"/>
              <a:t>estimates</a:t>
            </a:r>
            <a:r>
              <a:rPr lang="pt-BR" dirty="0"/>
              <a:t>. CIN2=cervical </a:t>
            </a:r>
            <a:r>
              <a:rPr lang="pt-BR" dirty="0" err="1"/>
              <a:t>intraepithelial</a:t>
            </a:r>
            <a:r>
              <a:rPr lang="pt-BR" dirty="0"/>
              <a:t> neoplasia grade 2. CIN3=cervical </a:t>
            </a:r>
            <a:r>
              <a:rPr lang="pt-BR" dirty="0" err="1"/>
              <a:t>intraepithelial</a:t>
            </a:r>
            <a:r>
              <a:rPr lang="pt-BR" dirty="0"/>
              <a:t> neoplasia grade 3. HPV=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120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2.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Incidence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Any</a:t>
            </a:r>
            <a:r>
              <a:rPr lang="pt-BR" dirty="0"/>
              <a:t> </a:t>
            </a:r>
            <a:r>
              <a:rPr lang="pt-BR" dirty="0" err="1"/>
              <a:t>Stage</a:t>
            </a:r>
            <a:r>
              <a:rPr lang="pt-BR" dirty="0"/>
              <a:t> (</a:t>
            </a:r>
            <a:r>
              <a:rPr lang="pt-BR" dirty="0" err="1"/>
              <a:t>Panel</a:t>
            </a:r>
            <a:r>
              <a:rPr lang="pt-BR" dirty="0"/>
              <a:t> A)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Stage</a:t>
            </a:r>
            <a:r>
              <a:rPr lang="pt-BR" dirty="0"/>
              <a:t> II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Higher</a:t>
            </a:r>
            <a:r>
              <a:rPr lang="pt-BR" dirty="0"/>
              <a:t> (</a:t>
            </a:r>
            <a:r>
              <a:rPr lang="pt-BR" dirty="0" err="1"/>
              <a:t>Panel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Mortality</a:t>
            </a:r>
            <a:r>
              <a:rPr lang="pt-BR" dirty="0"/>
              <a:t> (</a:t>
            </a:r>
            <a:r>
              <a:rPr lang="pt-BR" dirty="0" err="1"/>
              <a:t>Panel</a:t>
            </a:r>
            <a:r>
              <a:rPr lang="pt-BR" dirty="0"/>
              <a:t> C). HPV denotes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VIA visual </a:t>
            </a:r>
            <a:r>
              <a:rPr lang="pt-BR" dirty="0" err="1"/>
              <a:t>inspection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cervix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acetic</a:t>
            </a:r>
            <a:r>
              <a:rPr lang="pt-BR" dirty="0"/>
              <a:t> </a:t>
            </a:r>
            <a:r>
              <a:rPr lang="pt-BR" dirty="0" err="1"/>
              <a:t>acid</a:t>
            </a:r>
            <a:r>
              <a:rPr lang="pt-BR" dirty="0"/>
              <a:t>. </a:t>
            </a:r>
          </a:p>
          <a:p>
            <a:r>
              <a:rPr lang="pt-BR" dirty="0"/>
              <a:t>In a </a:t>
            </a:r>
            <a:r>
              <a:rPr lang="pt-BR" dirty="0" err="1"/>
              <a:t>low-resource</a:t>
            </a:r>
            <a:r>
              <a:rPr lang="pt-BR" dirty="0"/>
              <a:t> setting, a single round </a:t>
            </a:r>
            <a:r>
              <a:rPr lang="pt-BR" dirty="0" err="1"/>
              <a:t>of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associated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</a:t>
            </a:r>
            <a:r>
              <a:rPr lang="pt-BR" dirty="0" err="1"/>
              <a:t>significant</a:t>
            </a:r>
            <a:r>
              <a:rPr lang="pt-BR" dirty="0"/>
              <a:t> </a:t>
            </a:r>
            <a:r>
              <a:rPr lang="pt-BR" dirty="0" err="1"/>
              <a:t>reduction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numbers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advanced</a:t>
            </a:r>
            <a:r>
              <a:rPr lang="pt-BR" dirty="0"/>
              <a:t> cervical </a:t>
            </a:r>
            <a:r>
              <a:rPr lang="pt-BR" dirty="0" err="1"/>
              <a:t>cancers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deaths </a:t>
            </a:r>
            <a:r>
              <a:rPr lang="pt-BR" dirty="0" err="1"/>
              <a:t>from</a:t>
            </a:r>
            <a:r>
              <a:rPr lang="pt-BR" dirty="0"/>
              <a:t> cervical </a:t>
            </a:r>
            <a:r>
              <a:rPr lang="pt-BR" dirty="0" err="1"/>
              <a:t>cancer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222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394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049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33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899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544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Interpretation</a:t>
            </a:r>
            <a:r>
              <a:rPr lang="pt-BR" dirty="0"/>
              <a:t> HPV </a:t>
            </a:r>
            <a:r>
              <a:rPr lang="pt-BR" dirty="0" err="1"/>
              <a:t>testing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separate</a:t>
            </a:r>
            <a:r>
              <a:rPr lang="pt-BR" dirty="0"/>
              <a:t> HPV16 </a:t>
            </a:r>
            <a:r>
              <a:rPr lang="pt-BR" dirty="0" err="1"/>
              <a:t>and</a:t>
            </a:r>
            <a:r>
              <a:rPr lang="pt-BR" dirty="0"/>
              <a:t> HPV18 </a:t>
            </a:r>
            <a:r>
              <a:rPr lang="pt-BR" dirty="0" err="1"/>
              <a:t>detection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provide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, more </a:t>
            </a:r>
            <a:r>
              <a:rPr lang="pt-BR" dirty="0" err="1"/>
              <a:t>sensitive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effi</a:t>
            </a:r>
            <a:r>
              <a:rPr lang="pt-BR" dirty="0"/>
              <a:t> </a:t>
            </a:r>
            <a:r>
              <a:rPr lang="pt-BR" dirty="0" err="1"/>
              <a:t>cient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for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do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solely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cytology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329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In </a:t>
            </a:r>
            <a:r>
              <a:rPr lang="pt-BR" sz="1200" dirty="0" err="1"/>
              <a:t>order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get</a:t>
            </a:r>
            <a:r>
              <a:rPr lang="pt-BR" sz="1200" dirty="0"/>
              <a:t> a </a:t>
            </a:r>
            <a:r>
              <a:rPr lang="pt-BR" sz="1200" dirty="0" err="1"/>
              <a:t>clear</a:t>
            </a:r>
            <a:r>
              <a:rPr lang="pt-BR" sz="1200" dirty="0"/>
              <a:t> </a:t>
            </a:r>
            <a:r>
              <a:rPr lang="pt-BR" sz="1200" dirty="0" err="1"/>
              <a:t>picture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five-year</a:t>
            </a:r>
            <a:r>
              <a:rPr lang="pt-BR" sz="1200" dirty="0"/>
              <a:t> </a:t>
            </a:r>
            <a:r>
              <a:rPr lang="pt-BR" sz="1200" dirty="0" err="1"/>
              <a:t>patient</a:t>
            </a:r>
            <a:r>
              <a:rPr lang="pt-BR" sz="1200" dirty="0"/>
              <a:t> follow-up, </a:t>
            </a:r>
            <a:r>
              <a:rPr lang="pt-BR" sz="1200" dirty="0" err="1"/>
              <a:t>we</a:t>
            </a:r>
            <a:r>
              <a:rPr lang="pt-BR" sz="1200" dirty="0"/>
              <a:t> </a:t>
            </a:r>
            <a:r>
              <a:rPr lang="pt-BR" sz="1200" dirty="0" err="1"/>
              <a:t>constructed</a:t>
            </a:r>
            <a:r>
              <a:rPr lang="pt-BR" sz="1200" dirty="0"/>
              <a:t> </a:t>
            </a:r>
            <a:r>
              <a:rPr lang="pt-BR" sz="1200" dirty="0" err="1"/>
              <a:t>an</a:t>
            </a:r>
            <a:r>
              <a:rPr lang="pt-BR" sz="1200" dirty="0"/>
              <a:t> </a:t>
            </a:r>
            <a:r>
              <a:rPr lang="pt-BR" sz="1200" dirty="0" err="1"/>
              <a:t>alluvial</a:t>
            </a:r>
            <a:r>
              <a:rPr lang="pt-BR" sz="1200" dirty="0"/>
              <a:t> </a:t>
            </a:r>
            <a:r>
              <a:rPr lang="pt-BR" sz="1200" dirty="0" err="1"/>
              <a:t>plot</a:t>
            </a:r>
            <a:r>
              <a:rPr lang="pt-BR" sz="1200" dirty="0"/>
              <a:t>.  </a:t>
            </a:r>
            <a:r>
              <a:rPr lang="pt-BR" sz="1200" dirty="0" err="1"/>
              <a:t>Each</a:t>
            </a:r>
            <a:r>
              <a:rPr lang="pt-BR" sz="1200" dirty="0"/>
              <a:t> </a:t>
            </a:r>
            <a:r>
              <a:rPr lang="pt-BR" sz="1200" dirty="0" err="1"/>
              <a:t>line</a:t>
            </a:r>
            <a:r>
              <a:rPr lang="pt-BR" sz="1200" dirty="0"/>
              <a:t> </a:t>
            </a:r>
            <a:r>
              <a:rPr lang="pt-BR" sz="1200" dirty="0" err="1"/>
              <a:t>represents</a:t>
            </a:r>
            <a:r>
              <a:rPr lang="pt-BR" sz="1200" dirty="0"/>
              <a:t> a </a:t>
            </a:r>
            <a:r>
              <a:rPr lang="pt-BR" sz="1200" dirty="0" err="1"/>
              <a:t>patient</a:t>
            </a:r>
            <a:r>
              <a:rPr lang="pt-BR" sz="1200" dirty="0"/>
              <a:t>, </a:t>
            </a:r>
            <a:r>
              <a:rPr lang="pt-BR" sz="1200" dirty="0" err="1"/>
              <a:t>and</a:t>
            </a:r>
            <a:r>
              <a:rPr lang="pt-BR" sz="1200" dirty="0"/>
              <a:t> its color </a:t>
            </a:r>
            <a:r>
              <a:rPr lang="pt-BR" sz="1200" dirty="0" err="1"/>
              <a:t>is</a:t>
            </a:r>
            <a:r>
              <a:rPr lang="pt-BR" sz="1200" dirty="0"/>
              <a:t> </a:t>
            </a:r>
            <a:r>
              <a:rPr lang="pt-BR" sz="1200" dirty="0" err="1"/>
              <a:t>related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cytology</a:t>
            </a:r>
            <a:r>
              <a:rPr lang="pt-BR" sz="1200" dirty="0"/>
              <a:t> result. A </a:t>
            </a:r>
            <a:r>
              <a:rPr lang="pt-BR" sz="1200" dirty="0" err="1"/>
              <a:t>thorough</a:t>
            </a:r>
            <a:r>
              <a:rPr lang="pt-BR" sz="1200" dirty="0"/>
              <a:t> </a:t>
            </a:r>
            <a:r>
              <a:rPr lang="pt-BR" sz="1200" dirty="0" err="1"/>
              <a:t>ollow-up</a:t>
            </a:r>
            <a:r>
              <a:rPr lang="pt-BR" sz="1200" dirty="0"/>
              <a:t> </a:t>
            </a:r>
            <a:r>
              <a:rPr lang="pt-BR" sz="1200" dirty="0" err="1"/>
              <a:t>was</a:t>
            </a:r>
            <a:r>
              <a:rPr lang="pt-BR" sz="1200" dirty="0"/>
              <a:t> </a:t>
            </a:r>
            <a:r>
              <a:rPr lang="pt-BR" sz="1200" dirty="0" err="1"/>
              <a:t>performed</a:t>
            </a:r>
            <a:r>
              <a:rPr lang="pt-BR" sz="1200" dirty="0"/>
              <a:t> in </a:t>
            </a:r>
            <a:r>
              <a:rPr lang="pt-BR" sz="1200" dirty="0" err="1"/>
              <a:t>the</a:t>
            </a:r>
            <a:r>
              <a:rPr lang="pt-BR" sz="1200" dirty="0"/>
              <a:t> positive-Hybrid-2-Capture </a:t>
            </a:r>
            <a:r>
              <a:rPr lang="pt-BR" sz="1200" dirty="0" err="1"/>
              <a:t>group</a:t>
            </a:r>
            <a:r>
              <a:rPr lang="pt-BR" sz="1200" dirty="0"/>
              <a:t>. 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171 </a:t>
            </a:r>
            <a:r>
              <a:rPr lang="pt-BR" sz="1200" dirty="0" err="1"/>
              <a:t>women</a:t>
            </a:r>
            <a:r>
              <a:rPr lang="pt-BR" sz="1200" dirty="0"/>
              <a:t> </a:t>
            </a:r>
            <a:r>
              <a:rPr lang="pt-BR" sz="1200" dirty="0" err="1"/>
              <a:t>with</a:t>
            </a:r>
            <a:r>
              <a:rPr lang="pt-BR" sz="1200" dirty="0"/>
              <a:t> positive-Hybrid-2-Capture </a:t>
            </a:r>
            <a:r>
              <a:rPr lang="pt-BR" sz="1200" dirty="0" err="1"/>
              <a:t>results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68 (39.77%) </a:t>
            </a:r>
            <a:r>
              <a:rPr lang="pt-BR" sz="1200" dirty="0" err="1"/>
              <a:t>cleared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virus</a:t>
            </a:r>
            <a:r>
              <a:rPr lang="pt-BR" sz="1200" dirty="0"/>
              <a:t> </a:t>
            </a:r>
            <a:r>
              <a:rPr lang="pt-BR" sz="1200" dirty="0" err="1"/>
              <a:t>infection</a:t>
            </a:r>
            <a:r>
              <a:rPr lang="pt-BR" sz="12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64 (37.43%) </a:t>
            </a:r>
            <a:r>
              <a:rPr lang="pt-BR" sz="1200" dirty="0" err="1"/>
              <a:t>showed</a:t>
            </a:r>
            <a:r>
              <a:rPr lang="pt-BR" sz="1200" dirty="0"/>
              <a:t> viral </a:t>
            </a:r>
            <a:r>
              <a:rPr lang="pt-BR" sz="1200" dirty="0" err="1"/>
              <a:t>persistence</a:t>
            </a:r>
            <a:r>
              <a:rPr lang="pt-BR" sz="12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39 (22.81%) </a:t>
            </a:r>
            <a:r>
              <a:rPr lang="pt-BR" sz="1200" dirty="0" err="1"/>
              <a:t>were</a:t>
            </a:r>
            <a:r>
              <a:rPr lang="pt-BR" sz="1200" dirty="0"/>
              <a:t> </a:t>
            </a:r>
            <a:r>
              <a:rPr lang="pt-BR" sz="1200" dirty="0" err="1"/>
              <a:t>adequately</a:t>
            </a:r>
            <a:r>
              <a:rPr lang="pt-BR" sz="1200" dirty="0"/>
              <a:t> </a:t>
            </a:r>
            <a:r>
              <a:rPr lang="pt-BR" sz="1200" dirty="0" err="1"/>
              <a:t>treated</a:t>
            </a:r>
            <a:r>
              <a:rPr lang="pt-BR" sz="1200" dirty="0"/>
              <a:t> </a:t>
            </a:r>
            <a:r>
              <a:rPr lang="pt-BR" sz="1200" dirty="0" err="1"/>
              <a:t>after</a:t>
            </a:r>
            <a:r>
              <a:rPr lang="pt-BR" sz="1200" dirty="0"/>
              <a:t> </a:t>
            </a:r>
            <a:r>
              <a:rPr lang="pt-BR" sz="1200" dirty="0" err="1"/>
              <a:t>detection</a:t>
            </a:r>
            <a:r>
              <a:rPr lang="pt-BR" sz="1200" dirty="0"/>
              <a:t> via </a:t>
            </a:r>
            <a:r>
              <a:rPr lang="pt-BR" sz="1200" dirty="0" err="1"/>
              <a:t>colposcopy</a:t>
            </a:r>
            <a:r>
              <a:rPr lang="pt-BR" sz="1200" dirty="0"/>
              <a:t>/</a:t>
            </a:r>
            <a:r>
              <a:rPr lang="pt-BR" sz="1200" dirty="0" err="1"/>
              <a:t>biopsy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histological</a:t>
            </a:r>
            <a:r>
              <a:rPr lang="pt-BR" sz="1200" dirty="0"/>
              <a:t> HSIL.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 err="1"/>
              <a:t>Regarding</a:t>
            </a:r>
            <a:r>
              <a:rPr lang="pt-BR" sz="1200" dirty="0"/>
              <a:t> </a:t>
            </a:r>
            <a:r>
              <a:rPr lang="pt-BR" sz="1200" dirty="0" err="1"/>
              <a:t>effectiveness</a:t>
            </a:r>
            <a:r>
              <a:rPr lang="pt-BR" sz="1200" dirty="0"/>
              <a:t>, </a:t>
            </a:r>
            <a:r>
              <a:rPr lang="pt-BR" sz="1200" dirty="0" err="1"/>
              <a:t>the</a:t>
            </a:r>
            <a:r>
              <a:rPr lang="pt-BR" sz="1200" dirty="0"/>
              <a:t> HSIL </a:t>
            </a:r>
            <a:r>
              <a:rPr lang="pt-BR" sz="1200" dirty="0" err="1"/>
              <a:t>histology</a:t>
            </a:r>
            <a:r>
              <a:rPr lang="pt-BR" sz="1200" dirty="0"/>
              <a:t> </a:t>
            </a:r>
            <a:r>
              <a:rPr lang="pt-BR" sz="1200" dirty="0" err="1"/>
              <a:t>detection</a:t>
            </a:r>
            <a:r>
              <a:rPr lang="pt-BR" sz="1200" dirty="0"/>
              <a:t> rate </a:t>
            </a:r>
            <a:r>
              <a:rPr lang="pt-BR" sz="1200" dirty="0" err="1"/>
              <a:t>was</a:t>
            </a:r>
            <a:r>
              <a:rPr lang="pt-BR" sz="1200" dirty="0"/>
              <a:t> 17 per 1,000 </a:t>
            </a:r>
            <a:r>
              <a:rPr lang="pt-BR" sz="1200" dirty="0" err="1"/>
              <a:t>screened</a:t>
            </a:r>
            <a:r>
              <a:rPr lang="pt-BR" sz="1200" dirty="0"/>
              <a:t> </a:t>
            </a:r>
            <a:r>
              <a:rPr lang="pt-BR" sz="1200" dirty="0" err="1"/>
              <a:t>women</a:t>
            </a:r>
            <a:endParaRPr lang="pt-BR" dirty="0"/>
          </a:p>
          <a:p>
            <a:r>
              <a:rPr lang="pt-BR" dirty="0" err="1"/>
              <a:t>Fig</a:t>
            </a:r>
            <a:r>
              <a:rPr lang="pt-BR" dirty="0"/>
              <a:t> 4. </a:t>
            </a:r>
            <a:r>
              <a:rPr lang="pt-BR" dirty="0" err="1"/>
              <a:t>Categorical</a:t>
            </a:r>
            <a:r>
              <a:rPr lang="pt-BR" dirty="0"/>
              <a:t> </a:t>
            </a:r>
            <a:r>
              <a:rPr lang="pt-BR" dirty="0" err="1"/>
              <a:t>cohort</a:t>
            </a:r>
            <a:r>
              <a:rPr lang="pt-BR" dirty="0"/>
              <a:t> </a:t>
            </a:r>
            <a:r>
              <a:rPr lang="pt-BR" dirty="0" err="1"/>
              <a:t>plot</a:t>
            </a:r>
            <a:r>
              <a:rPr lang="pt-BR" dirty="0"/>
              <a:t>. </a:t>
            </a:r>
            <a:r>
              <a:rPr lang="pt-BR" dirty="0" err="1"/>
              <a:t>Cytology</a:t>
            </a:r>
            <a:r>
              <a:rPr lang="pt-BR" dirty="0"/>
              <a:t> (PAP); High-Grade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Intraepithelial</a:t>
            </a:r>
            <a:r>
              <a:rPr lang="pt-BR" dirty="0"/>
              <a:t> </a:t>
            </a:r>
            <a:r>
              <a:rPr lang="pt-BR" dirty="0" err="1"/>
              <a:t>Lesion</a:t>
            </a:r>
            <a:r>
              <a:rPr lang="pt-BR" dirty="0"/>
              <a:t> (HSIL) </a:t>
            </a:r>
            <a:r>
              <a:rPr lang="pt-BR" dirty="0" err="1"/>
              <a:t>histological</a:t>
            </a:r>
            <a:r>
              <a:rPr lang="pt-BR" dirty="0"/>
              <a:t>-HSIL (HSIL-</a:t>
            </a:r>
            <a:r>
              <a:rPr lang="pt-BR" dirty="0" err="1"/>
              <a:t>h</a:t>
            </a:r>
            <a:r>
              <a:rPr lang="pt-BR" dirty="0"/>
              <a:t>). A) </a:t>
            </a:r>
            <a:r>
              <a:rPr lang="pt-BR" dirty="0" err="1"/>
              <a:t>Alluvial</a:t>
            </a:r>
            <a:r>
              <a:rPr lang="pt-BR" dirty="0"/>
              <a:t> </a:t>
            </a:r>
            <a:r>
              <a:rPr lang="pt-BR" dirty="0" err="1"/>
              <a:t>plot</a:t>
            </a:r>
            <a:r>
              <a:rPr lang="pt-BR" dirty="0"/>
              <a:t> </a:t>
            </a:r>
            <a:r>
              <a:rPr lang="pt-BR" dirty="0" err="1"/>
              <a:t>representation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2,273 </a:t>
            </a:r>
            <a:r>
              <a:rPr lang="pt-BR" dirty="0" err="1"/>
              <a:t>patients</a:t>
            </a:r>
            <a:r>
              <a:rPr lang="pt-BR" dirty="0"/>
              <a:t> (</a:t>
            </a:r>
            <a:r>
              <a:rPr lang="pt-BR" dirty="0" err="1"/>
              <a:t>lines</a:t>
            </a:r>
            <a:r>
              <a:rPr lang="pt-BR" dirty="0"/>
              <a:t>),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there</a:t>
            </a:r>
            <a:r>
              <a:rPr lang="pt-BR" dirty="0"/>
              <a:t> are </a:t>
            </a:r>
            <a:r>
              <a:rPr lang="pt-BR" dirty="0" err="1"/>
              <a:t>three</a:t>
            </a:r>
            <a:r>
              <a:rPr lang="pt-BR" dirty="0"/>
              <a:t> </a:t>
            </a:r>
            <a:r>
              <a:rPr lang="pt-BR" dirty="0" err="1"/>
              <a:t>categorical</a:t>
            </a:r>
            <a:r>
              <a:rPr lang="pt-BR" dirty="0"/>
              <a:t> </a:t>
            </a:r>
            <a:r>
              <a:rPr lang="pt-BR" dirty="0" err="1"/>
              <a:t>groups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x-axis</a:t>
            </a:r>
            <a:r>
              <a:rPr lang="pt-BR" dirty="0"/>
              <a:t> (age </a:t>
            </a:r>
            <a:r>
              <a:rPr lang="pt-BR" dirty="0" err="1"/>
              <a:t>group</a:t>
            </a:r>
            <a:r>
              <a:rPr lang="pt-BR" dirty="0"/>
              <a:t>, </a:t>
            </a:r>
            <a:r>
              <a:rPr lang="pt-BR" dirty="0" err="1"/>
              <a:t>cytology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). </a:t>
            </a:r>
            <a:r>
              <a:rPr lang="pt-BR" dirty="0" err="1"/>
              <a:t>Within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age </a:t>
            </a:r>
            <a:r>
              <a:rPr lang="pt-BR" dirty="0" err="1"/>
              <a:t>group</a:t>
            </a:r>
            <a:r>
              <a:rPr lang="pt-BR" dirty="0"/>
              <a:t>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subjects</a:t>
            </a:r>
            <a:r>
              <a:rPr lang="pt-BR" dirty="0"/>
              <a:t> are </a:t>
            </a:r>
            <a:r>
              <a:rPr lang="pt-BR" dirty="0" err="1"/>
              <a:t>clustered</a:t>
            </a:r>
            <a:r>
              <a:rPr lang="pt-BR" dirty="0"/>
              <a:t> </a:t>
            </a:r>
            <a:r>
              <a:rPr lang="pt-BR" dirty="0" err="1"/>
              <a:t>according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decade</a:t>
            </a:r>
            <a:r>
              <a:rPr lang="pt-BR" dirty="0"/>
              <a:t> </a:t>
            </a:r>
            <a:r>
              <a:rPr lang="pt-BR" dirty="0" err="1"/>
              <a:t>strata</a:t>
            </a:r>
            <a:r>
              <a:rPr lang="pt-BR" dirty="0"/>
              <a:t> (</a:t>
            </a:r>
            <a:r>
              <a:rPr lang="pt-BR" dirty="0" err="1"/>
              <a:t>the</a:t>
            </a:r>
            <a:r>
              <a:rPr lang="pt-BR" dirty="0"/>
              <a:t> 30s, 40s, 50s </a:t>
            </a:r>
            <a:r>
              <a:rPr lang="pt-BR" dirty="0" err="1"/>
              <a:t>or</a:t>
            </a:r>
            <a:r>
              <a:rPr lang="pt-BR" dirty="0"/>
              <a:t> 60s), </a:t>
            </a:r>
            <a:r>
              <a:rPr lang="pt-BR" dirty="0" err="1"/>
              <a:t>whereas</a:t>
            </a:r>
            <a:r>
              <a:rPr lang="pt-BR" dirty="0"/>
              <a:t> </a:t>
            </a:r>
            <a:r>
              <a:rPr lang="pt-BR" dirty="0" err="1"/>
              <a:t>cytology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use </a:t>
            </a:r>
            <a:r>
              <a:rPr lang="pt-BR" dirty="0" err="1"/>
              <a:t>Atypical</a:t>
            </a:r>
            <a:r>
              <a:rPr lang="pt-BR" dirty="0"/>
              <a:t> </a:t>
            </a:r>
            <a:r>
              <a:rPr lang="pt-BR" dirty="0" err="1"/>
              <a:t>Squamous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Undetermined</a:t>
            </a:r>
            <a:r>
              <a:rPr lang="pt-BR" dirty="0"/>
              <a:t> </a:t>
            </a:r>
            <a:r>
              <a:rPr lang="pt-BR" dirty="0" err="1"/>
              <a:t>Significance</a:t>
            </a:r>
            <a:r>
              <a:rPr lang="pt-BR" dirty="0"/>
              <a:t> (ASC-US), negative </a:t>
            </a:r>
            <a:r>
              <a:rPr lang="pt-BR" dirty="0" err="1"/>
              <a:t>or</a:t>
            </a:r>
            <a:r>
              <a:rPr lang="pt-BR" dirty="0"/>
              <a:t> positive </a:t>
            </a:r>
            <a:r>
              <a:rPr lang="pt-BR" dirty="0" err="1"/>
              <a:t>strata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HPV </a:t>
            </a:r>
            <a:r>
              <a:rPr lang="pt-BR" dirty="0" err="1"/>
              <a:t>only</a:t>
            </a:r>
            <a:r>
              <a:rPr lang="pt-BR" dirty="0"/>
              <a:t> positive </a:t>
            </a:r>
            <a:r>
              <a:rPr lang="pt-BR" dirty="0" err="1"/>
              <a:t>or</a:t>
            </a:r>
            <a:r>
              <a:rPr lang="pt-BR" dirty="0"/>
              <a:t> negative. The </a:t>
            </a:r>
            <a:r>
              <a:rPr lang="pt-BR" dirty="0" err="1"/>
              <a:t>Alluvial</a:t>
            </a:r>
            <a:r>
              <a:rPr lang="pt-BR" dirty="0"/>
              <a:t> </a:t>
            </a:r>
            <a:r>
              <a:rPr lang="pt-BR" dirty="0" err="1"/>
              <a:t>span</a:t>
            </a:r>
            <a:r>
              <a:rPr lang="pt-BR" dirty="0"/>
              <a:t>, i.e., horizontal </a:t>
            </a:r>
            <a:r>
              <a:rPr lang="pt-BR" dirty="0" err="1"/>
              <a:t>xaxis</a:t>
            </a:r>
            <a:r>
              <a:rPr lang="pt-BR" dirty="0"/>
              <a:t> </a:t>
            </a:r>
            <a:r>
              <a:rPr lang="pt-BR" dirty="0" err="1"/>
              <a:t>splines</a:t>
            </a:r>
            <a:r>
              <a:rPr lang="pt-BR" dirty="0"/>
              <a:t> are </a:t>
            </a:r>
            <a:r>
              <a:rPr lang="pt-BR" dirty="0" err="1"/>
              <a:t>filled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ASC-US, negative </a:t>
            </a:r>
            <a:r>
              <a:rPr lang="pt-BR" dirty="0" err="1"/>
              <a:t>and</a:t>
            </a:r>
            <a:r>
              <a:rPr lang="pt-BR" dirty="0"/>
              <a:t> positive </a:t>
            </a:r>
            <a:r>
              <a:rPr lang="pt-BR" dirty="0" err="1"/>
              <a:t>cytology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red</a:t>
            </a:r>
            <a:r>
              <a:rPr lang="pt-BR" dirty="0"/>
              <a:t>, blue,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green</a:t>
            </a:r>
            <a:r>
              <a:rPr lang="pt-BR" dirty="0"/>
              <a:t>, </a:t>
            </a:r>
            <a:r>
              <a:rPr lang="pt-BR" dirty="0" err="1"/>
              <a:t>respectively</a:t>
            </a:r>
            <a:r>
              <a:rPr lang="pt-BR" dirty="0"/>
              <a:t>. The vertical </a:t>
            </a:r>
            <a:r>
              <a:rPr lang="pt-BR" dirty="0" err="1"/>
              <a:t>axis</a:t>
            </a:r>
            <a:r>
              <a:rPr lang="pt-BR" dirty="0"/>
              <a:t> </a:t>
            </a:r>
            <a:r>
              <a:rPr lang="pt-BR" dirty="0" err="1"/>
              <a:t>depicts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cumulative</a:t>
            </a:r>
            <a:r>
              <a:rPr lang="pt-BR" dirty="0"/>
              <a:t> </a:t>
            </a:r>
            <a:r>
              <a:rPr lang="pt-BR" dirty="0" err="1"/>
              <a:t>number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subjects</a:t>
            </a:r>
            <a:r>
              <a:rPr lang="pt-BR" dirty="0"/>
              <a:t>. </a:t>
            </a:r>
            <a:r>
              <a:rPr lang="pt-BR" dirty="0" err="1"/>
              <a:t>Interestingly</a:t>
            </a:r>
            <a:r>
              <a:rPr lang="pt-BR" dirty="0"/>
              <a:t>, </a:t>
            </a:r>
            <a:r>
              <a:rPr lang="pt-BR" dirty="0" err="1"/>
              <a:t>almost</a:t>
            </a:r>
            <a:r>
              <a:rPr lang="pt-BR" dirty="0"/>
              <a:t> </a:t>
            </a:r>
            <a:r>
              <a:rPr lang="pt-BR" dirty="0" err="1"/>
              <a:t>all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subjects</a:t>
            </a:r>
            <a:r>
              <a:rPr lang="pt-BR" dirty="0"/>
              <a:t>, </a:t>
            </a:r>
            <a:r>
              <a:rPr lang="pt-BR" dirty="0" err="1"/>
              <a:t>regardless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decade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belonged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, </a:t>
            </a:r>
            <a:r>
              <a:rPr lang="pt-BR" dirty="0" err="1"/>
              <a:t>had</a:t>
            </a:r>
            <a:r>
              <a:rPr lang="pt-BR" dirty="0"/>
              <a:t> a negative </a:t>
            </a:r>
            <a:r>
              <a:rPr lang="pt-BR" dirty="0" err="1"/>
              <a:t>cytology</a:t>
            </a:r>
            <a:r>
              <a:rPr lang="pt-BR" dirty="0"/>
              <a:t> </a:t>
            </a:r>
            <a:r>
              <a:rPr lang="pt-BR" dirty="0" err="1"/>
              <a:t>result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its </a:t>
            </a:r>
            <a:r>
              <a:rPr lang="pt-BR" dirty="0" err="1"/>
              <a:t>corresponding</a:t>
            </a:r>
            <a:r>
              <a:rPr lang="pt-BR" dirty="0"/>
              <a:t> negative HPV </a:t>
            </a:r>
            <a:r>
              <a:rPr lang="pt-BR" dirty="0" err="1"/>
              <a:t>counterpart</a:t>
            </a:r>
            <a:r>
              <a:rPr lang="pt-BR" dirty="0"/>
              <a:t> in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cases. </a:t>
            </a:r>
            <a:r>
              <a:rPr lang="pt-BR" dirty="0" err="1"/>
              <a:t>B</a:t>
            </a:r>
            <a:r>
              <a:rPr lang="pt-BR" dirty="0"/>
              <a:t>) The HPV-positive </a:t>
            </a:r>
            <a:r>
              <a:rPr lang="pt-BR" dirty="0" err="1"/>
              <a:t>subjects</a:t>
            </a:r>
            <a:r>
              <a:rPr lang="pt-BR" dirty="0"/>
              <a:t> zoom-in (</a:t>
            </a:r>
            <a:r>
              <a:rPr lang="pt-BR" dirty="0" err="1"/>
              <a:t>dashed</a:t>
            </a:r>
            <a:r>
              <a:rPr lang="pt-BR" dirty="0"/>
              <a:t> </a:t>
            </a:r>
            <a:r>
              <a:rPr lang="pt-BR" dirty="0" err="1"/>
              <a:t>red</a:t>
            </a:r>
            <a:r>
              <a:rPr lang="pt-BR" dirty="0"/>
              <a:t> </a:t>
            </a:r>
            <a:r>
              <a:rPr lang="pt-BR" dirty="0" err="1"/>
              <a:t>rectangle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left</a:t>
            </a:r>
            <a:r>
              <a:rPr lang="pt-BR" dirty="0"/>
              <a:t> </a:t>
            </a:r>
            <a:r>
              <a:rPr lang="pt-BR" dirty="0" err="1"/>
              <a:t>panel</a:t>
            </a:r>
            <a:r>
              <a:rPr lang="pt-BR" dirty="0"/>
              <a:t>) </a:t>
            </a:r>
            <a:r>
              <a:rPr lang="pt-BR" dirty="0" err="1"/>
              <a:t>with</a:t>
            </a:r>
            <a:r>
              <a:rPr lang="pt-BR" dirty="0"/>
              <a:t> 192 </a:t>
            </a:r>
            <a:r>
              <a:rPr lang="pt-BR" dirty="0" err="1"/>
              <a:t>patients</a:t>
            </a:r>
            <a:r>
              <a:rPr lang="pt-BR" dirty="0"/>
              <a:t>.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additional</a:t>
            </a:r>
            <a:r>
              <a:rPr lang="pt-BR" dirty="0"/>
              <a:t> </a:t>
            </a:r>
            <a:r>
              <a:rPr lang="pt-BR" dirty="0" err="1"/>
              <a:t>categorical</a:t>
            </a:r>
            <a:r>
              <a:rPr lang="pt-BR" dirty="0"/>
              <a:t> </a:t>
            </a:r>
            <a:r>
              <a:rPr lang="pt-BR" dirty="0" err="1"/>
              <a:t>axis</a:t>
            </a:r>
            <a:r>
              <a:rPr lang="pt-BR" dirty="0"/>
              <a:t> includes </a:t>
            </a:r>
            <a:r>
              <a:rPr lang="pt-BR" dirty="0" err="1"/>
              <a:t>subject’s</a:t>
            </a:r>
            <a:r>
              <a:rPr lang="pt-BR" dirty="0"/>
              <a:t> follow-up (</a:t>
            </a:r>
            <a:r>
              <a:rPr lang="pt-BR" dirty="0" err="1"/>
              <a:t>lost</a:t>
            </a:r>
            <a:r>
              <a:rPr lang="pt-BR" dirty="0"/>
              <a:t>, </a:t>
            </a:r>
            <a:r>
              <a:rPr lang="pt-BR" dirty="0" err="1"/>
              <a:t>clearance</a:t>
            </a:r>
            <a:r>
              <a:rPr lang="pt-BR" dirty="0"/>
              <a:t>, </a:t>
            </a:r>
            <a:r>
              <a:rPr lang="pt-BR" dirty="0" err="1"/>
              <a:t>persistence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HSIL-</a:t>
            </a:r>
            <a:r>
              <a:rPr lang="pt-BR" dirty="0" err="1"/>
              <a:t>h</a:t>
            </a:r>
            <a:r>
              <a:rPr lang="pt-BR" dirty="0"/>
              <a:t>). For </a:t>
            </a:r>
            <a:r>
              <a:rPr lang="pt-BR" dirty="0" err="1"/>
              <a:t>easy</a:t>
            </a:r>
            <a:r>
              <a:rPr lang="pt-BR" dirty="0"/>
              <a:t> </a:t>
            </a:r>
            <a:r>
              <a:rPr lang="pt-BR" dirty="0" err="1"/>
              <a:t>visualization</a:t>
            </a:r>
            <a:r>
              <a:rPr lang="pt-BR" dirty="0"/>
              <a:t>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alluvial</a:t>
            </a:r>
            <a:r>
              <a:rPr lang="pt-BR" dirty="0"/>
              <a:t> spans are </a:t>
            </a:r>
            <a:r>
              <a:rPr lang="pt-BR" dirty="0" err="1"/>
              <a:t>filled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follow-up </a:t>
            </a:r>
            <a:r>
              <a:rPr lang="pt-BR" dirty="0" err="1"/>
              <a:t>categories</a:t>
            </a:r>
            <a:r>
              <a:rPr lang="pt-BR" dirty="0"/>
              <a:t>.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auxiliary</a:t>
            </a:r>
            <a:r>
              <a:rPr lang="pt-BR" dirty="0"/>
              <a:t> </a:t>
            </a:r>
            <a:r>
              <a:rPr lang="pt-BR" dirty="0" err="1"/>
              <a:t>right</a:t>
            </a:r>
            <a:r>
              <a:rPr lang="pt-BR" dirty="0"/>
              <a:t> </a:t>
            </a:r>
            <a:r>
              <a:rPr lang="pt-BR" dirty="0" err="1"/>
              <a:t>y-axis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included</a:t>
            </a:r>
            <a:r>
              <a:rPr lang="pt-BR" dirty="0"/>
              <a:t> </a:t>
            </a:r>
            <a:r>
              <a:rPr lang="pt-BR" dirty="0" err="1"/>
              <a:t>according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number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subjects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zoom-in </a:t>
            </a:r>
            <a:r>
              <a:rPr lang="pt-BR" dirty="0" err="1"/>
              <a:t>panel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101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Fig</a:t>
            </a:r>
            <a:r>
              <a:rPr lang="pt-BR" dirty="0"/>
              <a:t> 6.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via </a:t>
            </a:r>
            <a:r>
              <a:rPr lang="pt-BR" dirty="0" err="1"/>
              <a:t>reflex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. A) </a:t>
            </a:r>
            <a:r>
              <a:rPr lang="pt-BR" dirty="0" err="1"/>
              <a:t>cytology-reflex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reflex</a:t>
            </a:r>
            <a:r>
              <a:rPr lang="pt-BR" dirty="0"/>
              <a:t>. </a:t>
            </a:r>
            <a:r>
              <a:rPr lang="pt-BR" dirty="0" err="1"/>
              <a:t>Clinician</a:t>
            </a:r>
            <a:r>
              <a:rPr lang="pt-BR" dirty="0"/>
              <a:t> time, </a:t>
            </a:r>
            <a:r>
              <a:rPr lang="pt-BR" dirty="0" err="1"/>
              <a:t>reagent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molecular </a:t>
            </a:r>
            <a:r>
              <a:rPr lang="pt-BR" dirty="0" err="1"/>
              <a:t>methods</a:t>
            </a:r>
            <a:r>
              <a:rPr lang="pt-BR" dirty="0"/>
              <a:t> (USD$250), </a:t>
            </a:r>
            <a:r>
              <a:rPr lang="pt-BR" dirty="0" err="1"/>
              <a:t>thus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"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interventions</a:t>
            </a:r>
            <a:r>
              <a:rPr lang="pt-BR" dirty="0"/>
              <a:t>"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, in </a:t>
            </a:r>
            <a:r>
              <a:rPr lang="pt-BR" dirty="0" err="1"/>
              <a:t>our</a:t>
            </a:r>
            <a:r>
              <a:rPr lang="pt-BR" dirty="0"/>
              <a:t> country,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negligible</a:t>
            </a:r>
            <a:r>
              <a:rPr lang="pt-BR" dirty="0"/>
              <a:t> in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molecular </a:t>
            </a:r>
            <a:r>
              <a:rPr lang="pt-BR" dirty="0" err="1"/>
              <a:t>tests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04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Fig</a:t>
            </a:r>
            <a:r>
              <a:rPr lang="pt-BR" dirty="0"/>
              <a:t> 6.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via </a:t>
            </a:r>
            <a:r>
              <a:rPr lang="pt-BR" dirty="0" err="1"/>
              <a:t>reflex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. A) </a:t>
            </a:r>
            <a:r>
              <a:rPr lang="pt-BR" dirty="0" err="1"/>
              <a:t>cytology-reflex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reflex</a:t>
            </a:r>
            <a:r>
              <a:rPr lang="pt-BR" dirty="0"/>
              <a:t>. </a:t>
            </a:r>
            <a:r>
              <a:rPr lang="pt-BR" dirty="0" err="1"/>
              <a:t>Clinician</a:t>
            </a:r>
            <a:r>
              <a:rPr lang="pt-BR" dirty="0"/>
              <a:t> time, </a:t>
            </a:r>
            <a:r>
              <a:rPr lang="pt-BR" dirty="0" err="1"/>
              <a:t>reagent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molecular </a:t>
            </a:r>
            <a:r>
              <a:rPr lang="pt-BR" dirty="0" err="1"/>
              <a:t>methods</a:t>
            </a:r>
            <a:r>
              <a:rPr lang="pt-BR" dirty="0"/>
              <a:t> (USD$250), </a:t>
            </a:r>
            <a:r>
              <a:rPr lang="pt-BR" dirty="0" err="1"/>
              <a:t>thus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"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interventions</a:t>
            </a:r>
            <a:r>
              <a:rPr lang="pt-BR" dirty="0"/>
              <a:t>"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, in </a:t>
            </a:r>
            <a:r>
              <a:rPr lang="pt-BR" dirty="0" err="1"/>
              <a:t>our</a:t>
            </a:r>
            <a:r>
              <a:rPr lang="pt-BR" dirty="0"/>
              <a:t> country,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negligible</a:t>
            </a:r>
            <a:r>
              <a:rPr lang="pt-BR" dirty="0"/>
              <a:t> in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molecular </a:t>
            </a:r>
            <a:r>
              <a:rPr lang="pt-BR" dirty="0" err="1"/>
              <a:t>tests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138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Fig</a:t>
            </a:r>
            <a:r>
              <a:rPr lang="pt-BR" dirty="0"/>
              <a:t> 6.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via </a:t>
            </a:r>
            <a:r>
              <a:rPr lang="pt-BR" dirty="0" err="1"/>
              <a:t>reflex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. A) </a:t>
            </a:r>
            <a:r>
              <a:rPr lang="pt-BR" dirty="0" err="1"/>
              <a:t>cytology-reflex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reflex</a:t>
            </a:r>
            <a:r>
              <a:rPr lang="pt-BR" dirty="0"/>
              <a:t>. </a:t>
            </a:r>
            <a:r>
              <a:rPr lang="pt-BR" dirty="0" err="1"/>
              <a:t>Clinician</a:t>
            </a:r>
            <a:r>
              <a:rPr lang="pt-BR" dirty="0"/>
              <a:t> time, </a:t>
            </a:r>
            <a:r>
              <a:rPr lang="pt-BR" dirty="0" err="1"/>
              <a:t>reagent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molecular </a:t>
            </a:r>
            <a:r>
              <a:rPr lang="pt-BR" dirty="0" err="1"/>
              <a:t>methods</a:t>
            </a:r>
            <a:r>
              <a:rPr lang="pt-BR" dirty="0"/>
              <a:t> (USD$250), </a:t>
            </a:r>
            <a:r>
              <a:rPr lang="pt-BR" dirty="0" err="1"/>
              <a:t>thus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"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interventions</a:t>
            </a:r>
            <a:r>
              <a:rPr lang="pt-BR" dirty="0"/>
              <a:t>"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, in </a:t>
            </a:r>
            <a:r>
              <a:rPr lang="pt-BR" dirty="0" err="1"/>
              <a:t>our</a:t>
            </a:r>
            <a:r>
              <a:rPr lang="pt-BR" dirty="0"/>
              <a:t> country,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negligible</a:t>
            </a:r>
            <a:r>
              <a:rPr lang="pt-BR" dirty="0"/>
              <a:t> in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molecular </a:t>
            </a:r>
            <a:r>
              <a:rPr lang="pt-BR" dirty="0" err="1"/>
              <a:t>tests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5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Fig</a:t>
            </a:r>
            <a:r>
              <a:rPr lang="pt-BR" dirty="0"/>
              <a:t> 6.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via </a:t>
            </a:r>
            <a:r>
              <a:rPr lang="pt-BR" dirty="0" err="1"/>
              <a:t>reflex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. A) </a:t>
            </a:r>
            <a:r>
              <a:rPr lang="pt-BR" dirty="0" err="1"/>
              <a:t>cytology-reflex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reflex</a:t>
            </a:r>
            <a:r>
              <a:rPr lang="pt-BR" dirty="0"/>
              <a:t>. </a:t>
            </a:r>
            <a:r>
              <a:rPr lang="pt-BR" dirty="0" err="1"/>
              <a:t>Clinician</a:t>
            </a:r>
            <a:r>
              <a:rPr lang="pt-BR" dirty="0"/>
              <a:t> time, </a:t>
            </a:r>
            <a:r>
              <a:rPr lang="pt-BR" dirty="0" err="1"/>
              <a:t>reagent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molecular </a:t>
            </a:r>
            <a:r>
              <a:rPr lang="pt-BR" dirty="0" err="1"/>
              <a:t>methods</a:t>
            </a:r>
            <a:r>
              <a:rPr lang="pt-BR" dirty="0"/>
              <a:t> (USD$250), </a:t>
            </a:r>
            <a:r>
              <a:rPr lang="pt-BR" dirty="0" err="1"/>
              <a:t>thus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"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interventions</a:t>
            </a:r>
            <a:r>
              <a:rPr lang="pt-BR" dirty="0"/>
              <a:t>"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, in </a:t>
            </a:r>
            <a:r>
              <a:rPr lang="pt-BR" dirty="0" err="1"/>
              <a:t>our</a:t>
            </a:r>
            <a:r>
              <a:rPr lang="pt-BR" dirty="0"/>
              <a:t> country,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negligible</a:t>
            </a:r>
            <a:r>
              <a:rPr lang="pt-BR" dirty="0"/>
              <a:t> in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molecular </a:t>
            </a:r>
            <a:r>
              <a:rPr lang="pt-BR" dirty="0" err="1"/>
              <a:t>tests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841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Fig</a:t>
            </a:r>
            <a:r>
              <a:rPr lang="pt-BR" dirty="0"/>
              <a:t> 6. Cervical </a:t>
            </a:r>
            <a:r>
              <a:rPr lang="pt-BR" dirty="0" err="1"/>
              <a:t>cancer</a:t>
            </a:r>
            <a:r>
              <a:rPr lang="pt-BR" dirty="0"/>
              <a:t> </a:t>
            </a:r>
            <a:r>
              <a:rPr lang="pt-BR" dirty="0" err="1"/>
              <a:t>screening</a:t>
            </a:r>
            <a:r>
              <a:rPr lang="pt-BR" dirty="0"/>
              <a:t> via </a:t>
            </a:r>
            <a:r>
              <a:rPr lang="pt-BR" dirty="0" err="1"/>
              <a:t>reflex</a:t>
            </a:r>
            <a:r>
              <a:rPr lang="pt-BR" dirty="0"/>
              <a:t> </a:t>
            </a:r>
            <a:r>
              <a:rPr lang="pt-BR" dirty="0" err="1"/>
              <a:t>algorithm</a:t>
            </a:r>
            <a:r>
              <a:rPr lang="pt-BR" dirty="0"/>
              <a:t>. A) </a:t>
            </a:r>
            <a:r>
              <a:rPr lang="pt-BR" dirty="0" err="1"/>
              <a:t>cytology-reflex</a:t>
            </a:r>
            <a:r>
              <a:rPr lang="pt-BR" dirty="0"/>
              <a:t> </a:t>
            </a:r>
            <a:r>
              <a:rPr lang="pt-BR" dirty="0" err="1"/>
              <a:t>B</a:t>
            </a:r>
            <a:r>
              <a:rPr lang="pt-BR" dirty="0"/>
              <a:t>)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Papillomavirus</a:t>
            </a:r>
            <a:r>
              <a:rPr lang="pt-BR" dirty="0"/>
              <a:t> (HPV)-</a:t>
            </a:r>
            <a:r>
              <a:rPr lang="pt-BR" dirty="0" err="1"/>
              <a:t>reflex</a:t>
            </a:r>
            <a:r>
              <a:rPr lang="pt-BR" dirty="0"/>
              <a:t>. </a:t>
            </a:r>
            <a:r>
              <a:rPr lang="pt-BR" dirty="0" err="1"/>
              <a:t>Clinician</a:t>
            </a:r>
            <a:r>
              <a:rPr lang="pt-BR" dirty="0"/>
              <a:t> time, </a:t>
            </a:r>
            <a:r>
              <a:rPr lang="pt-BR" dirty="0" err="1"/>
              <a:t>reagent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pathological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equivalent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12%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molecular </a:t>
            </a:r>
            <a:r>
              <a:rPr lang="pt-BR" dirty="0" err="1"/>
              <a:t>methods</a:t>
            </a:r>
            <a:r>
              <a:rPr lang="pt-BR" dirty="0"/>
              <a:t> (USD$250), </a:t>
            </a:r>
            <a:r>
              <a:rPr lang="pt-BR" dirty="0" err="1"/>
              <a:t>thus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costs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"</a:t>
            </a:r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interventions</a:t>
            </a:r>
            <a:r>
              <a:rPr lang="pt-BR" dirty="0"/>
              <a:t>"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, in </a:t>
            </a:r>
            <a:r>
              <a:rPr lang="pt-BR" dirty="0" err="1"/>
              <a:t>our</a:t>
            </a:r>
            <a:r>
              <a:rPr lang="pt-BR" dirty="0"/>
              <a:t> country,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negligible</a:t>
            </a:r>
            <a:r>
              <a:rPr lang="pt-BR" dirty="0"/>
              <a:t> in </a:t>
            </a:r>
            <a:r>
              <a:rPr lang="pt-BR" dirty="0" err="1"/>
              <a:t>comparison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molecular </a:t>
            </a:r>
            <a:r>
              <a:rPr lang="pt-BR" dirty="0" err="1"/>
              <a:t>tests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26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4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18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74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diferencia o risco do </a:t>
            </a:r>
            <a:r>
              <a:rPr lang="pt-BR" dirty="0" err="1"/>
              <a:t>hpv</a:t>
            </a:r>
            <a:r>
              <a:rPr lang="pt-BR" dirty="0"/>
              <a:t> de causar o câncer  é explicada pela diferença na estrutura proteica de E6 e E7 entre os genótipos sendo que os tipos de maior risco tem maior capacidade de se integrar ao material genético da célula hospedeira rompendo a integridade genômica e alterando o ciclo celular e capacidade de apoptose.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012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78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9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Vírus de DNA dupla fita, circular, Não envelopados, </a:t>
            </a:r>
            <a:r>
              <a:rPr lang="pt-BR" dirty="0" err="1">
                <a:latin typeface="Tahoma"/>
                <a:ea typeface="Tahoma"/>
                <a:cs typeface="Tahoma"/>
                <a:sym typeface="Tahoma"/>
              </a:rPr>
              <a:t>Epiteliotrópicos</a:t>
            </a:r>
            <a:endParaRPr lang="pt-BR" dirty="0"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DNA COM  PORÇÕES FUNCIONAIS AS QUAIS CODIFICAM PROTEINAS PRECOCES(EARLY) E TARDIAS(LATE). AS PRECOCES ESTÃO ENVOLVIDAS NA REPLICAÇÃO E PROLIFERAÇÃO CELULAR E TARDIAS ESTÃO ENVOLVIDAS NA FORMAÇÃO DO CAPSOMERO.</a:t>
            </a:r>
            <a:r>
              <a:rPr lang="pt-BR" dirty="0">
                <a:latin typeface="Tahoma"/>
                <a:ea typeface="Tahoma"/>
                <a:cs typeface="Tahoma"/>
                <a:sym typeface="Tahoma"/>
              </a:rPr>
              <a:t> </a:t>
            </a:r>
            <a:endParaRPr lang="pt-BR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E6 SE LIGA A P53 DEGRADANDO-O IMPEDINDO QUE ELE HAJA NA PARADA DO CICLO CELULAR E DO ESTÍMULO A APOPTOSE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E7 SE LIGA A RB LEVANDO A PROGRESSAO DA FASE G1 PARA </a:t>
            </a:r>
            <a:r>
              <a:rPr lang="pt-BR" dirty="0" err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 E SUPEREXPRESÃO DE P16</a:t>
            </a: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E6 SE LIGA AO P53 DEGRADANDO-O. AFETA A CAPACIDADE DO P53 DE PARAR O CICLO CELULAR EM RESPOSTA AO DANO DO DNA.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E7 SE LIGA A PRB, LEVANDO A LIBERAÇÃO DE E2F E PROGRESSÃO DO CICLO CELULAR PARA FASE 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497D2-3DB3-7D43-AD1B-336BBED932D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92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8.xml"/><Relationship Id="rId7" Type="http://schemas.openxmlformats.org/officeDocument/2006/relationships/image" Target="../media/image4.png"/><Relationship Id="rId2" Type="http://schemas.openxmlformats.org/officeDocument/2006/relationships/customXml" Target="../../customXml/item47.xml"/><Relationship Id="rId1" Type="http://schemas.openxmlformats.org/officeDocument/2006/relationships/customXml" Target="../../customXml/item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jpeg"/><Relationship Id="rId12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6" Type="http://schemas.openxmlformats.org/officeDocument/2006/relationships/image" Target="../media/image33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2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8.png"/><Relationship Id="rId9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0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9.xml"/><Relationship Id="rId6" Type="http://schemas.openxmlformats.org/officeDocument/2006/relationships/diagramData" Target="../diagrams/data2.xml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12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8.png"/><Relationship Id="rId9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6.xml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63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64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Relationship Id="rId5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5" Type="http://schemas.openxmlformats.org/officeDocument/2006/relationships/image" Target="../media/image66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5" Type="http://schemas.openxmlformats.org/officeDocument/2006/relationships/image" Target="../media/image1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5" Type="http://schemas.openxmlformats.org/officeDocument/2006/relationships/image" Target="../media/image68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7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.x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8508" y="4039304"/>
            <a:ext cx="15980092" cy="2407558"/>
          </a:xfrm>
        </p:spPr>
        <p:txBody>
          <a:bodyPr/>
          <a:lstStyle/>
          <a:p>
            <a:r>
              <a:rPr lang="pt-BR" sz="4000" dirty="0"/>
              <a:t>HPV: rastreamento, </a:t>
            </a:r>
            <a:r>
              <a:rPr lang="pt-BR" sz="4000" dirty="0" err="1"/>
              <a:t>co-test</a:t>
            </a:r>
            <a:r>
              <a:rPr lang="pt-BR" sz="4000" dirty="0"/>
              <a:t> e </a:t>
            </a:r>
            <a:r>
              <a:rPr lang="pt-BR" sz="4000" dirty="0" err="1"/>
              <a:t>reflex</a:t>
            </a:r>
            <a:r>
              <a:rPr lang="pt-BR" sz="4000" dirty="0"/>
              <a:t> test. Como as ferramentas moleculares podem auxiliar a </a:t>
            </a:r>
            <a:r>
              <a:rPr lang="pt-BR" sz="4000" dirty="0" err="1"/>
              <a:t>citopatologia</a:t>
            </a:r>
            <a:r>
              <a:rPr lang="pt-BR" sz="4000" dirty="0"/>
              <a:t>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Louise De </a:t>
            </a:r>
            <a:r>
              <a:rPr lang="pt-BR" dirty="0" err="1"/>
              <a:t>Brot</a:t>
            </a:r>
            <a:r>
              <a:rPr lang="pt-BR" dirty="0"/>
              <a:t>, MD, PhD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A.C.Camargo</a:t>
            </a:r>
            <a:r>
              <a:rPr lang="pt-BR" dirty="0"/>
              <a:t> </a:t>
            </a:r>
            <a:r>
              <a:rPr lang="pt-BR" dirty="0" err="1"/>
              <a:t>Cancer</a:t>
            </a:r>
            <a:r>
              <a:rPr lang="pt-BR" dirty="0"/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355520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Rastreamento 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D81AA4-DD16-C946-7026-5A1E9F0ECEB0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BR" dirty="0" err="1">
                <a:solidFill>
                  <a:schemeClr val="bg1"/>
                </a:solidFill>
              </a:rPr>
              <a:t>Gynecologic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Oncology</a:t>
            </a:r>
            <a:r>
              <a:rPr lang="pt-BR" dirty="0">
                <a:solidFill>
                  <a:schemeClr val="bg1"/>
                </a:solidFill>
              </a:rPr>
              <a:t> 110 (2008) S4–S7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5" name="Picture 7" descr="cervixBrush">
            <a:extLst>
              <a:ext uri="{FF2B5EF4-FFF2-40B4-BE49-F238E27FC236}">
                <a16:creationId xmlns:a16="http://schemas.microsoft.com/office/drawing/2014/main" id="{659D50F0-B55A-EB28-683B-347F6F37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02" y="6253579"/>
            <a:ext cx="2231231" cy="20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ervixSpatula">
            <a:extLst>
              <a:ext uri="{FF2B5EF4-FFF2-40B4-BE49-F238E27FC236}">
                <a16:creationId xmlns:a16="http://schemas.microsoft.com/office/drawing/2014/main" id="{F22E8875-1CB0-27FF-CB21-9DAF48BE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50" y="6253579"/>
            <a:ext cx="2215754" cy="19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vialhand">
            <a:extLst>
              <a:ext uri="{FF2B5EF4-FFF2-40B4-BE49-F238E27FC236}">
                <a16:creationId xmlns:a16="http://schemas.microsoft.com/office/drawing/2014/main" id="{9D8BA381-B987-7CC8-02F5-49F8BA7F5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1" y="5956016"/>
            <a:ext cx="1697750" cy="229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30DB084-143B-F307-0019-B9D977915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5784" y="2188167"/>
            <a:ext cx="13642433" cy="2965746"/>
          </a:xfrm>
          <a:prstGeom prst="rect">
            <a:avLst/>
          </a:prstGeom>
        </p:spPr>
      </p:pic>
      <p:graphicFrame>
        <p:nvGraphicFramePr>
          <p:cNvPr id="13" name="Espaço Reservado para Texto 6">
            <a:extLst>
              <a:ext uri="{FF2B5EF4-FFF2-40B4-BE49-F238E27FC236}">
                <a16:creationId xmlns:a16="http://schemas.microsoft.com/office/drawing/2014/main" id="{4271165E-A2D9-E565-9A9D-C5DA2F7CA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285888"/>
              </p:ext>
            </p:extLst>
          </p:nvPr>
        </p:nvGraphicFramePr>
        <p:xfrm>
          <a:off x="8505371" y="4690440"/>
          <a:ext cx="8606845" cy="560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6711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Rastreamento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F4DEF53-24AF-2F11-5CA8-1A33F59D8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473" y="2109640"/>
            <a:ext cx="16094356" cy="2288188"/>
          </a:xfrm>
        </p:spPr>
        <p:txBody>
          <a:bodyPr/>
          <a:lstStyle/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Citologia </a:t>
            </a:r>
            <a:r>
              <a:rPr lang="pt-BR" sz="4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cérvico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-vaginal </a:t>
            </a:r>
          </a:p>
          <a:p>
            <a:pPr marL="1943100" lvl="2" indent="-571500" algn="l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Desde 1950 reduziu a incidência do câncer de colo uterino em 79% e mortalidade em 70%</a:t>
            </a:r>
          </a:p>
          <a:p>
            <a:pPr marL="1943100" lvl="2" indent="-571500" algn="l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Sensibilidade baixa para um exame de rastreamento: 50-70%</a:t>
            </a:r>
          </a:p>
          <a:p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B757A94-DF1E-5F85-0217-E9E123067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73" y="4846428"/>
            <a:ext cx="6945311" cy="469096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7D0320-F815-88D3-BFA8-4840246D2D53}"/>
              </a:ext>
            </a:extLst>
          </p:cNvPr>
          <p:cNvSpPr txBox="1"/>
          <p:nvPr/>
        </p:nvSpPr>
        <p:spPr>
          <a:xfrm>
            <a:off x="4680857" y="9917668"/>
            <a:ext cx="398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JAMA, August 8 2023, </a:t>
            </a:r>
            <a:r>
              <a:rPr lang="pt-BR" dirty="0" err="1">
                <a:solidFill>
                  <a:schemeClr val="bg1"/>
                </a:solidFill>
              </a:rPr>
              <a:t>vol</a:t>
            </a:r>
            <a:r>
              <a:rPr lang="pt-BR" dirty="0">
                <a:solidFill>
                  <a:schemeClr val="bg1"/>
                </a:solidFill>
              </a:rPr>
              <a:t> 330, </a:t>
            </a:r>
            <a:r>
              <a:rPr lang="pt-BR" dirty="0" err="1">
                <a:solidFill>
                  <a:schemeClr val="bg1"/>
                </a:solidFill>
              </a:rPr>
              <a:t>number</a:t>
            </a:r>
            <a:r>
              <a:rPr lang="pt-BR" dirty="0">
                <a:solidFill>
                  <a:schemeClr val="bg1"/>
                </a:solidFill>
              </a:rPr>
              <a:t> 6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284015F-EE8B-048D-46D6-A64CD8DD4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042" y="4846428"/>
            <a:ext cx="9446237" cy="43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0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Rastreamento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F4DEF53-24AF-2F11-5CA8-1A33F59D8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10" y="2030155"/>
            <a:ext cx="13411199" cy="2288188"/>
          </a:xfrm>
        </p:spPr>
        <p:txBody>
          <a:bodyPr/>
          <a:lstStyle/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Pesquisa molecular do HPV de alto risco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Maior sensibilidade : pode chegar a 90%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Especificidade variável entre os estudos</a:t>
            </a:r>
          </a:p>
          <a:p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F043-EA28-A9E4-99E6-A59718EFD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8334"/>
          <a:stretch>
            <a:fillRect/>
          </a:stretch>
        </p:blipFill>
        <p:spPr bwMode="auto">
          <a:xfrm>
            <a:off x="8589508" y="5552605"/>
            <a:ext cx="854392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D44128C-189E-D82E-E5D7-EF4B8798F80A}"/>
              </a:ext>
            </a:extLst>
          </p:cNvPr>
          <p:cNvGraphicFramePr/>
          <p:nvPr/>
        </p:nvGraphicFramePr>
        <p:xfrm>
          <a:off x="1154567" y="5552605"/>
          <a:ext cx="6923994" cy="222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CA259D9A-3B6E-91D7-CFC0-41178C490351}"/>
              </a:ext>
            </a:extLst>
          </p:cNvPr>
          <p:cNvSpPr txBox="1"/>
          <p:nvPr/>
        </p:nvSpPr>
        <p:spPr>
          <a:xfrm>
            <a:off x="4876800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De </a:t>
            </a:r>
            <a:r>
              <a:rPr lang="pt-BR" sz="1800" dirty="0" err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Brot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, L; </a:t>
            </a:r>
            <a:r>
              <a:rPr lang="pt-BR" sz="1800" dirty="0" err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Cancer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pt-BR" sz="1800" dirty="0" err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Cytopathol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, 2017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85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Rastreamento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F4DEF53-24AF-2F11-5CA8-1A33F59D8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11" y="1787330"/>
            <a:ext cx="8555490" cy="2288188"/>
          </a:xfrm>
        </p:spPr>
        <p:txBody>
          <a:bodyPr/>
          <a:lstStyle/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Tipos de teste de detecção</a:t>
            </a:r>
          </a:p>
          <a:p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3787EFC-79DB-B6F7-0403-01A936312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6" y="2357791"/>
            <a:ext cx="9753352" cy="74050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10E6A5B-DDBD-792C-EEA7-C9F4A65B0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911" y="4074531"/>
            <a:ext cx="8784090" cy="260566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ED76AF-6DF2-5A53-8FC1-7CE52BA4B677}"/>
              </a:ext>
            </a:extLst>
          </p:cNvPr>
          <p:cNvSpPr txBox="1"/>
          <p:nvPr/>
        </p:nvSpPr>
        <p:spPr>
          <a:xfrm>
            <a:off x="4751956" y="9860922"/>
            <a:ext cx="10575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N.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Bhatla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, S.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Singhal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/ Best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Practice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&amp;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Research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Clinical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Obstetrics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and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</a:t>
            </a:r>
            <a:r>
              <a:rPr lang="pt-BR" dirty="0" err="1">
                <a:solidFill>
                  <a:schemeClr val="bg1"/>
                </a:solidFill>
                <a:effectLst/>
                <a:latin typeface="Times" pitchFamily="2" charset="0"/>
              </a:rPr>
              <a:t>Gynaecology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 65 (2020) 98</a:t>
            </a:r>
            <a:r>
              <a:rPr lang="pt-BR" dirty="0">
                <a:solidFill>
                  <a:schemeClr val="bg1"/>
                </a:solidFill>
                <a:effectLst/>
                <a:latin typeface="Helvetica" pitchFamily="2" charset="0"/>
              </a:rPr>
              <a:t>e</a:t>
            </a:r>
            <a:r>
              <a:rPr lang="pt-BR" dirty="0">
                <a:solidFill>
                  <a:schemeClr val="bg1"/>
                </a:solidFill>
                <a:effectLst/>
                <a:latin typeface="Times" pitchFamily="2" charset="0"/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356255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Conceitos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540B26-9792-A149-BF30-C8AEECFB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6" y="2236838"/>
            <a:ext cx="11370380" cy="6389122"/>
          </a:xfrm>
          <a:prstGeom prst="rect">
            <a:avLst/>
          </a:prstGeom>
        </p:spPr>
      </p:pic>
      <p:graphicFrame>
        <p:nvGraphicFramePr>
          <p:cNvPr id="8" name="Espaço Reservado para Texto 5">
            <a:extLst>
              <a:ext uri="{FF2B5EF4-FFF2-40B4-BE49-F238E27FC236}">
                <a16:creationId xmlns:a16="http://schemas.microsoft.com/office/drawing/2014/main" id="{B7866026-7FCD-7849-BB5D-5D6B723F5D70}"/>
              </a:ext>
            </a:extLst>
          </p:cNvPr>
          <p:cNvGraphicFramePr/>
          <p:nvPr/>
        </p:nvGraphicFramePr>
        <p:xfrm>
          <a:off x="11582400" y="2236838"/>
          <a:ext cx="6705600" cy="6364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926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 err="1"/>
              <a:t>Guidelines</a:t>
            </a:r>
            <a:r>
              <a:rPr lang="pt-BR" sz="6000" dirty="0"/>
              <a:t> – Diretrizes Brasileiras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0856" y="2339163"/>
            <a:ext cx="12824194" cy="6262366"/>
          </a:xfrm>
        </p:spPr>
        <p:txBody>
          <a:bodyPr/>
          <a:lstStyle/>
          <a:p>
            <a:r>
              <a:rPr lang="pt-BR" dirty="0"/>
              <a:t>O método de rastreamento do câncer do colo do útero e de suas lesões precursoras é o exame </a:t>
            </a:r>
            <a:r>
              <a:rPr lang="pt-BR" b="1" dirty="0" err="1"/>
              <a:t>citopatológico</a:t>
            </a:r>
            <a:r>
              <a:rPr lang="pt-BR" dirty="0"/>
              <a:t>. Os dois primeiros exames devem ser realizados com intervalo </a:t>
            </a:r>
            <a:r>
              <a:rPr lang="pt-BR" b="1" dirty="0"/>
              <a:t>anual</a:t>
            </a:r>
            <a:r>
              <a:rPr lang="pt-BR" dirty="0"/>
              <a:t> e, se ambos os resultados forem negativos, os próximos devem ser realizados </a:t>
            </a:r>
            <a:r>
              <a:rPr lang="pt-BR" b="1" dirty="0"/>
              <a:t>a cada 3 anos </a:t>
            </a:r>
            <a:r>
              <a:rPr lang="pt-BR" dirty="0"/>
              <a:t>(A). O início da coleta deve ser aos </a:t>
            </a:r>
            <a:r>
              <a:rPr lang="pt-BR" b="1" dirty="0"/>
              <a:t>25 anos </a:t>
            </a:r>
            <a:r>
              <a:rPr lang="pt-BR" dirty="0"/>
              <a:t>de idade para as mulheres que já tiveram ou têm atividade sexual (A). O rastreamento antes dos 25 anos deve ser evitado (</a:t>
            </a:r>
            <a:r>
              <a:rPr lang="pt-BR" dirty="0" err="1"/>
              <a:t>D</a:t>
            </a:r>
            <a:r>
              <a:rPr lang="pt-BR" dirty="0"/>
              <a:t>).</a:t>
            </a:r>
          </a:p>
          <a:p>
            <a:r>
              <a:rPr lang="pt-BR" dirty="0"/>
              <a:t>Os exames periódicos devem seguir </a:t>
            </a:r>
            <a:r>
              <a:rPr lang="pt-BR" b="1" dirty="0"/>
              <a:t>até os 64 anos </a:t>
            </a:r>
            <a:r>
              <a:rPr lang="pt-BR" dirty="0"/>
              <a:t>de idade e, naquelas mulheres sem história prévia de doença neoplásica </a:t>
            </a:r>
            <a:r>
              <a:rPr lang="pt-BR" dirty="0" err="1"/>
              <a:t>pré</a:t>
            </a:r>
            <a:r>
              <a:rPr lang="pt-BR" dirty="0"/>
              <a:t>-invasiva, interrompidos quando essas mulheres tiverem pelo menos dois exames negativos consecutivos nos últimos cinco anos (</a:t>
            </a:r>
            <a:r>
              <a:rPr lang="pt-BR" dirty="0" err="1"/>
              <a:t>B</a:t>
            </a:r>
            <a:r>
              <a:rPr lang="pt-BR" dirty="0"/>
              <a:t>). Para mulheres com mais 64 anos de idade e que nunca se submeteram ao exame </a:t>
            </a:r>
            <a:r>
              <a:rPr lang="pt-BR" dirty="0" err="1"/>
              <a:t>citopatológico</a:t>
            </a:r>
            <a:r>
              <a:rPr lang="pt-BR" dirty="0"/>
              <a:t>, deve-se realizar dois exames com intervalo de um a três anos. Se ambos os exames forem negativos, essas mulheres podem ser dispensadas de exames adicionais (</a:t>
            </a:r>
            <a:r>
              <a:rPr lang="pt-BR" dirty="0" err="1"/>
              <a:t>B</a:t>
            </a:r>
            <a:r>
              <a:rPr lang="pt-BR" dirty="0"/>
              <a:t>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C579AFB-7AB3-655D-2372-AE65DFD828FD}"/>
              </a:ext>
            </a:extLst>
          </p:cNvPr>
          <p:cNvGrpSpPr/>
          <p:nvPr/>
        </p:nvGrpSpPr>
        <p:grpSpPr>
          <a:xfrm>
            <a:off x="575186" y="2450595"/>
            <a:ext cx="3039885" cy="7065291"/>
            <a:chOff x="575185" y="2296633"/>
            <a:chExt cx="3039885" cy="7065291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B5C98527-337D-7454-7A20-EBE5FB58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185" y="2296633"/>
              <a:ext cx="3039883" cy="301964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452766D-E214-3019-F739-08B762377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187" y="5656521"/>
              <a:ext cx="3039883" cy="3705403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9A9C94-BA78-F873-4E45-8FCF0F021A0E}"/>
              </a:ext>
            </a:extLst>
          </p:cNvPr>
          <p:cNvSpPr txBox="1"/>
          <p:nvPr/>
        </p:nvSpPr>
        <p:spPr>
          <a:xfrm>
            <a:off x="6084206" y="991766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70459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4C83BB3-41A9-5AFC-19B9-581EA09A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56" y="2057366"/>
            <a:ext cx="12733462" cy="7705457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AEB9DD1-050A-60D1-90F1-8CB6F8669A28}"/>
              </a:ext>
            </a:extLst>
          </p:cNvPr>
          <p:cNvGrpSpPr/>
          <p:nvPr/>
        </p:nvGrpSpPr>
        <p:grpSpPr>
          <a:xfrm>
            <a:off x="575185" y="2296633"/>
            <a:ext cx="3039885" cy="7065291"/>
            <a:chOff x="575185" y="2296633"/>
            <a:chExt cx="3039885" cy="706529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93F2325-37E4-1044-1269-D7BA4B81F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185" y="2296633"/>
              <a:ext cx="3039883" cy="301964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5E57CDC-0D15-7451-7BAD-0EB86166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187" y="5656521"/>
              <a:ext cx="3039883" cy="3705403"/>
            </a:xfrm>
            <a:prstGeom prst="rect">
              <a:avLst/>
            </a:prstGeom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3187DD6E-85D7-8DD3-16B1-DDCBA5ECCEBD}"/>
              </a:ext>
            </a:extLst>
          </p:cNvPr>
          <p:cNvSpPr txBox="1">
            <a:spLocks/>
          </p:cNvSpPr>
          <p:nvPr/>
        </p:nvSpPr>
        <p:spPr>
          <a:xfrm>
            <a:off x="727586" y="6765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6000" dirty="0" err="1"/>
              <a:t>Guidelines</a:t>
            </a:r>
            <a:r>
              <a:rPr lang="pt-BR" sz="6000" dirty="0"/>
              <a:t> – Diretrizes Brasileiras</a:t>
            </a:r>
          </a:p>
        </p:txBody>
      </p:sp>
    </p:spTree>
    <p:extLst>
      <p:ext uri="{BB962C8B-B14F-4D97-AF65-F5344CB8AC3E}">
        <p14:creationId xmlns:p14="http://schemas.microsoft.com/office/powerpoint/2010/main" val="123394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4C83BB3-41A9-5AFC-19B9-581EA09A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653" y="1901123"/>
            <a:ext cx="8763439" cy="5303059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AEB9DD1-050A-60D1-90F1-8CB6F8669A28}"/>
              </a:ext>
            </a:extLst>
          </p:cNvPr>
          <p:cNvGrpSpPr/>
          <p:nvPr/>
        </p:nvGrpSpPr>
        <p:grpSpPr>
          <a:xfrm>
            <a:off x="575185" y="2296633"/>
            <a:ext cx="3039885" cy="7065291"/>
            <a:chOff x="575185" y="2296633"/>
            <a:chExt cx="3039885" cy="706529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93F2325-37E4-1044-1269-D7BA4B81F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185" y="2296633"/>
              <a:ext cx="3039883" cy="3019646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5E57CDC-0D15-7451-7BAD-0EB86166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187" y="5656521"/>
              <a:ext cx="3039883" cy="3705403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E07A4AA0-889F-80DC-BB65-771FE6E00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750" y="7527851"/>
            <a:ext cx="10750747" cy="2221153"/>
          </a:xfrm>
          <a:prstGeom prst="rect">
            <a:avLst/>
          </a:prstGeom>
        </p:spPr>
      </p:pic>
      <p:sp>
        <p:nvSpPr>
          <p:cNvPr id="7" name="Seta em U 6">
            <a:extLst>
              <a:ext uri="{FF2B5EF4-FFF2-40B4-BE49-F238E27FC236}">
                <a16:creationId xmlns:a16="http://schemas.microsoft.com/office/drawing/2014/main" id="{B1271436-B10B-D0FE-15CF-140D511F46EA}"/>
              </a:ext>
            </a:extLst>
          </p:cNvPr>
          <p:cNvSpPr/>
          <p:nvPr/>
        </p:nvSpPr>
        <p:spPr>
          <a:xfrm rot="5400000">
            <a:off x="13423154" y="5209054"/>
            <a:ext cx="4959636" cy="2154441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5EBB6F7-8336-9DD8-C8F4-8C6E7AD9D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sz="6000" dirty="0" err="1"/>
              <a:t>Guidelines</a:t>
            </a:r>
            <a:r>
              <a:rPr lang="pt-BR" sz="6000" dirty="0"/>
              <a:t> – Diretrizes Brasileiras</a:t>
            </a:r>
          </a:p>
        </p:txBody>
      </p:sp>
    </p:spTree>
    <p:extLst>
      <p:ext uri="{BB962C8B-B14F-4D97-AF65-F5344CB8AC3E}">
        <p14:creationId xmlns:p14="http://schemas.microsoft.com/office/powerpoint/2010/main" val="100064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030471" cy="1216131"/>
          </a:xfrm>
        </p:spPr>
        <p:txBody>
          <a:bodyPr/>
          <a:lstStyle/>
          <a:p>
            <a:r>
              <a:rPr lang="pt-BR" sz="6000" dirty="0" err="1"/>
              <a:t>Guidelines</a:t>
            </a:r>
            <a:r>
              <a:rPr lang="pt-BR" sz="6000" dirty="0"/>
              <a:t> – Diretrizes americanas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A29EDFA-101B-37B8-9991-FD7F8F4DF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669" y="2020206"/>
            <a:ext cx="14778228" cy="7742617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2876063-129B-DA57-7BB0-87AFDD5B8ED4}"/>
              </a:ext>
            </a:extLst>
          </p:cNvPr>
          <p:cNvCxnSpPr>
            <a:cxnSpLocks/>
          </p:cNvCxnSpPr>
          <p:nvPr/>
        </p:nvCxnSpPr>
        <p:spPr>
          <a:xfrm>
            <a:off x="9296399" y="5192486"/>
            <a:ext cx="57476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B5811A5-58EB-F945-20EE-BB49DF2DED31}"/>
              </a:ext>
            </a:extLst>
          </p:cNvPr>
          <p:cNvCxnSpPr>
            <a:cxnSpLocks/>
          </p:cNvCxnSpPr>
          <p:nvPr/>
        </p:nvCxnSpPr>
        <p:spPr>
          <a:xfrm>
            <a:off x="7141029" y="5540829"/>
            <a:ext cx="807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07F63C6-25DE-049C-CD1E-63B5605BAFEC}"/>
              </a:ext>
            </a:extLst>
          </p:cNvPr>
          <p:cNvCxnSpPr>
            <a:cxnSpLocks/>
          </p:cNvCxnSpPr>
          <p:nvPr/>
        </p:nvCxnSpPr>
        <p:spPr>
          <a:xfrm>
            <a:off x="1756228" y="5823858"/>
            <a:ext cx="31641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90A8BBC7-0AB8-4640-2CEF-96332D94B91A}"/>
              </a:ext>
            </a:extLst>
          </p:cNvPr>
          <p:cNvSpPr/>
          <p:nvPr/>
        </p:nvSpPr>
        <p:spPr>
          <a:xfrm>
            <a:off x="2155371" y="5889171"/>
            <a:ext cx="13367658" cy="9252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9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 err="1"/>
              <a:t>Guidelines</a:t>
            </a:r>
            <a:r>
              <a:rPr lang="pt-BR" sz="6000" dirty="0"/>
              <a:t> – Diretrizes americanas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3F6664-1508-01E4-DC44-D1BB85FBD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501" y="1884108"/>
            <a:ext cx="12985899" cy="78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2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Louise De </a:t>
            </a:r>
            <a:r>
              <a:rPr lang="pt-BR" dirty="0" err="1"/>
              <a:t>Brot</a:t>
            </a:r>
            <a:r>
              <a:rPr lang="pt-BR" dirty="0"/>
              <a:t> afirma não ter conflito</a:t>
            </a:r>
            <a:br>
              <a:rPr lang="pt-BR" dirty="0"/>
            </a:br>
            <a:r>
              <a:rPr lang="pt-BR" dirty="0"/>
              <a:t> de interesse a declarar para essa apresentação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4636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Guidelines</a:t>
            </a:r>
            <a:r>
              <a:rPr lang="pt-BR" dirty="0"/>
              <a:t> - Resumo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BF25D0F-2FBB-429B-84D4-B719C8644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25-65 anos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HRHPV como método de escolha para rastreamento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Frequência: a cada 5 anos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Se HPV não disponível </a:t>
            </a:r>
            <a:r>
              <a:rPr lang="pt-BR" dirty="0" err="1"/>
              <a:t>co-teste</a:t>
            </a:r>
            <a:r>
              <a:rPr lang="pt-BR" dirty="0"/>
              <a:t> a cada 5 anos ou citologia isolada a cada 3 anos são aceitáveis (perspectiva de eliminação nos próximos </a:t>
            </a:r>
            <a:r>
              <a:rPr lang="pt-BR" dirty="0" err="1"/>
              <a:t>guidelines</a:t>
            </a:r>
            <a:r>
              <a:rPr lang="pt-BR" dirty="0"/>
              <a:t> da ACS)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Teste reflexo: HPV positivo </a:t>
            </a:r>
            <a:r>
              <a:rPr lang="pt-BR" dirty="0">
                <a:sym typeface="Wingdings" pitchFamily="2" charset="2"/>
              </a:rPr>
              <a:t>genotipagem e citologia para determinar o risco e necessidade de colposcopia ou tratamento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F83B2A5-3696-FAB9-87FF-7EB99FF72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166620"/>
              </p:ext>
            </p:extLst>
          </p:nvPr>
        </p:nvGraphicFramePr>
        <p:xfrm>
          <a:off x="195151" y="6815239"/>
          <a:ext cx="11074400" cy="294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0A3246A3-D34D-14EF-1822-846370A3E2EE}"/>
              </a:ext>
            </a:extLst>
          </p:cNvPr>
          <p:cNvSpPr/>
          <p:nvPr/>
        </p:nvSpPr>
        <p:spPr>
          <a:xfrm>
            <a:off x="11408711" y="8078312"/>
            <a:ext cx="1807028" cy="5232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A775892-7418-7E7B-FAE3-75D5D18230D0}"/>
              </a:ext>
            </a:extLst>
          </p:cNvPr>
          <p:cNvGrpSpPr/>
          <p:nvPr/>
        </p:nvGrpSpPr>
        <p:grpSpPr>
          <a:xfrm>
            <a:off x="13354900" y="7301695"/>
            <a:ext cx="3460750" cy="2076449"/>
            <a:chOff x="7613650" y="435567"/>
            <a:chExt cx="3460750" cy="2076449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774C484-6DBC-0B91-DF93-FFA905D91767}"/>
                </a:ext>
              </a:extLst>
            </p:cNvPr>
            <p:cNvSpPr/>
            <p:nvPr/>
          </p:nvSpPr>
          <p:spPr>
            <a:xfrm>
              <a:off x="7613650" y="435567"/>
              <a:ext cx="3460750" cy="207644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152F636-F29F-EC0D-59E8-308C08FC932A}"/>
                </a:ext>
              </a:extLst>
            </p:cNvPr>
            <p:cNvSpPr txBox="1"/>
            <p:nvPr/>
          </p:nvSpPr>
          <p:spPr>
            <a:xfrm>
              <a:off x="7613650" y="435567"/>
              <a:ext cx="3460750" cy="207644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4100" kern="1200" dirty="0"/>
                <a:t>Risco de desenvolver Câncer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165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HRHPV - Rastreamento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D9FF190-8BD5-C9E3-4FA2-AE755FEF2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993" y="2141207"/>
            <a:ext cx="13344014" cy="749368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BB6EA8-752A-A99D-A8E9-523EC6A6D083}"/>
              </a:ext>
            </a:extLst>
          </p:cNvPr>
          <p:cNvSpPr txBox="1"/>
          <p:nvPr/>
        </p:nvSpPr>
        <p:spPr>
          <a:xfrm>
            <a:off x="4954772" y="994748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JAMA. 2018;320(7):674-686</a:t>
            </a:r>
          </a:p>
        </p:txBody>
      </p:sp>
    </p:spTree>
    <p:extLst>
      <p:ext uri="{BB962C8B-B14F-4D97-AF65-F5344CB8AC3E}">
        <p14:creationId xmlns:p14="http://schemas.microsoft.com/office/powerpoint/2010/main" val="2248971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7F13ED-CFD5-89D3-B637-9D5C57848C18}"/>
              </a:ext>
            </a:extLst>
          </p:cNvPr>
          <p:cNvSpPr txBox="1"/>
          <p:nvPr/>
        </p:nvSpPr>
        <p:spPr>
          <a:xfrm>
            <a:off x="5705647" y="98791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Lancet </a:t>
            </a:r>
            <a:r>
              <a:rPr lang="pt-BR" dirty="0" err="1">
                <a:solidFill>
                  <a:schemeClr val="bg1"/>
                </a:solidFill>
              </a:rPr>
              <a:t>Oncol</a:t>
            </a:r>
            <a:r>
              <a:rPr lang="pt-BR" dirty="0">
                <a:solidFill>
                  <a:schemeClr val="bg1"/>
                </a:solidFill>
              </a:rPr>
              <a:t> 2011; 12: 880–90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997170-370C-3D36-359E-D590FBA5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139" y="1919864"/>
            <a:ext cx="15326832" cy="777968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F93EAD0-7E99-3AFC-AF3E-CDA31E862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dirty="0"/>
              <a:t>HRHPV - Rastreamento</a:t>
            </a:r>
          </a:p>
        </p:txBody>
      </p:sp>
    </p:spTree>
    <p:extLst>
      <p:ext uri="{BB962C8B-B14F-4D97-AF65-F5344CB8AC3E}">
        <p14:creationId xmlns:p14="http://schemas.microsoft.com/office/powerpoint/2010/main" val="1050976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HRHPV - Rastreamento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D336F0-CBD4-D49E-88F1-6E01781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86" y="2109640"/>
            <a:ext cx="15798954" cy="74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2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996765-1569-1C56-3BE1-0F451627F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1" y="1901123"/>
            <a:ext cx="8632309" cy="76801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7F13ED-CFD5-89D3-B637-9D5C57848C18}"/>
              </a:ext>
            </a:extLst>
          </p:cNvPr>
          <p:cNvSpPr txBox="1"/>
          <p:nvPr/>
        </p:nvSpPr>
        <p:spPr>
          <a:xfrm>
            <a:off x="5486400" y="982661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Lancet </a:t>
            </a:r>
            <a:r>
              <a:rPr lang="pt-BR" dirty="0" err="1">
                <a:solidFill>
                  <a:schemeClr val="bg1"/>
                </a:solidFill>
              </a:rPr>
              <a:t>Oncol</a:t>
            </a:r>
            <a:r>
              <a:rPr lang="pt-BR" dirty="0">
                <a:solidFill>
                  <a:schemeClr val="bg1"/>
                </a:solidFill>
              </a:rPr>
              <a:t> 2011; 12: 663–72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325479-53AA-1854-0933-2D42EFDCE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304" y="1901123"/>
            <a:ext cx="7694466" cy="7752537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39683815-B185-C5E2-9E8D-4D2F3ECB0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HRHPV - Rastreamento</a:t>
            </a:r>
          </a:p>
        </p:txBody>
      </p:sp>
    </p:spTree>
    <p:extLst>
      <p:ext uri="{BB962C8B-B14F-4D97-AF65-F5344CB8AC3E}">
        <p14:creationId xmlns:p14="http://schemas.microsoft.com/office/powerpoint/2010/main" val="274592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7F13ED-CFD5-89D3-B637-9D5C57848C18}"/>
              </a:ext>
            </a:extLst>
          </p:cNvPr>
          <p:cNvSpPr txBox="1"/>
          <p:nvPr/>
        </p:nvSpPr>
        <p:spPr>
          <a:xfrm>
            <a:off x="5705647" y="98791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 </a:t>
            </a:r>
            <a:r>
              <a:rPr lang="pt-BR" dirty="0" err="1">
                <a:solidFill>
                  <a:schemeClr val="bg1"/>
                </a:solidFill>
              </a:rPr>
              <a:t>Engl</a:t>
            </a:r>
            <a:r>
              <a:rPr lang="pt-BR" dirty="0">
                <a:solidFill>
                  <a:schemeClr val="bg1"/>
                </a:solidFill>
              </a:rPr>
              <a:t> J Med 2009;360:1385-94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B57BE1-250B-47C7-C316-17588A2C3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8125"/>
            <a:ext cx="5780271" cy="53794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803FD7-FAEC-EAD3-AAFE-95CEF1C2A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647" y="2846107"/>
            <a:ext cx="6359703" cy="53794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7F7DB7-0BCF-57E0-0062-AF27CAC44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5350" y="2837044"/>
            <a:ext cx="6135182" cy="5379447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B52619CA-A3CC-7C71-6CEB-2332D2F12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HRHPV - Rastreamento</a:t>
            </a:r>
          </a:p>
        </p:txBody>
      </p:sp>
    </p:spTree>
    <p:extLst>
      <p:ext uri="{BB962C8B-B14F-4D97-AF65-F5344CB8AC3E}">
        <p14:creationId xmlns:p14="http://schemas.microsoft.com/office/powerpoint/2010/main" val="151953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95755A-E3FD-6000-BEC7-E8BFD2095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8388"/>
            <a:ext cx="7245243" cy="42255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9245EC9-D5F9-46DA-80AE-E2DE3DBF8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356" y="3068389"/>
            <a:ext cx="10634788" cy="458849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5BCEAB3-85D7-51A1-841A-50B610D241C8}"/>
              </a:ext>
            </a:extLst>
          </p:cNvPr>
          <p:cNvSpPr txBox="1">
            <a:spLocks/>
          </p:cNvSpPr>
          <p:nvPr/>
        </p:nvSpPr>
        <p:spPr>
          <a:xfrm>
            <a:off x="727586" y="6765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/>
              <a:t>HRHPV - Rastreamento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816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95755A-E3FD-6000-BEC7-E8BFD2095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8388"/>
            <a:ext cx="7245243" cy="42255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C7E2A8-AAD8-CD55-8E84-54B13BBC2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192" y="1983525"/>
            <a:ext cx="8424827" cy="782922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1013AF9-664B-FB03-F9F5-05F4EF5B3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dirty="0"/>
              <a:t>HRHPV - Rastreamento</a:t>
            </a:r>
          </a:p>
        </p:txBody>
      </p:sp>
    </p:spTree>
    <p:extLst>
      <p:ext uri="{BB962C8B-B14F-4D97-AF65-F5344CB8AC3E}">
        <p14:creationId xmlns:p14="http://schemas.microsoft.com/office/powerpoint/2010/main" val="2867060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56833E8-4CF9-8238-F3A3-B2232C15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22" y="2297076"/>
            <a:ext cx="8078677" cy="72437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27CCE86-3612-561A-361F-A9F0C24D7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738" y="2616052"/>
            <a:ext cx="7943846" cy="597505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BDFE162-A2D4-2192-726D-07FBC3626F17}"/>
              </a:ext>
            </a:extLst>
          </p:cNvPr>
          <p:cNvSpPr txBox="1"/>
          <p:nvPr/>
        </p:nvSpPr>
        <p:spPr>
          <a:xfrm>
            <a:off x="5104660" y="99129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JAMA. 2023;330(6):547-558</a:t>
            </a:r>
          </a:p>
        </p:txBody>
      </p:sp>
    </p:spTree>
    <p:extLst>
      <p:ext uri="{BB962C8B-B14F-4D97-AF65-F5344CB8AC3E}">
        <p14:creationId xmlns:p14="http://schemas.microsoft.com/office/powerpoint/2010/main" val="3669792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Citologia </a:t>
            </a:r>
            <a:r>
              <a:rPr lang="pt-BR" dirty="0" err="1"/>
              <a:t>x</a:t>
            </a:r>
            <a:r>
              <a:rPr lang="pt-BR" dirty="0"/>
              <a:t> </a:t>
            </a:r>
            <a:r>
              <a:rPr lang="pt-BR" dirty="0" err="1"/>
              <a:t>Co-test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DFE162-A2D4-2192-726D-07FBC3626F17}"/>
              </a:ext>
            </a:extLst>
          </p:cNvPr>
          <p:cNvSpPr txBox="1"/>
          <p:nvPr/>
        </p:nvSpPr>
        <p:spPr>
          <a:xfrm>
            <a:off x="5104660" y="99129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PLoS</a:t>
            </a:r>
            <a:r>
              <a:rPr lang="pt-BR" dirty="0">
                <a:solidFill>
                  <a:schemeClr val="bg1"/>
                </a:solidFill>
              </a:rPr>
              <a:t> ONE 17(12): e0278476.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A0F56B-2989-395E-2FF0-5B2B06DE1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874" y="1915536"/>
            <a:ext cx="13786252" cy="74129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E01DF9-B987-C7E4-AA7C-907B5E82B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972" y="7502223"/>
            <a:ext cx="6654800" cy="18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6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 HPV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035148A-9AB5-235A-6525-E729319FC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888" y="2326221"/>
            <a:ext cx="9840433" cy="691838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CA47DF3-456D-0E79-211D-2B24B6EB5914}"/>
              </a:ext>
            </a:extLst>
          </p:cNvPr>
          <p:cNvSpPr txBox="1"/>
          <p:nvPr/>
        </p:nvSpPr>
        <p:spPr>
          <a:xfrm>
            <a:off x="6408173" y="987304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Virology</a:t>
            </a:r>
            <a:r>
              <a:rPr lang="pt-BR" dirty="0">
                <a:solidFill>
                  <a:schemeClr val="bg1"/>
                </a:solidFill>
              </a:rPr>
              <a:t> 324 (2004) 17 – 27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D9ED486-2475-65A9-CB7F-EFD93BA4A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608" y="2326221"/>
            <a:ext cx="4349750" cy="30861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44C0626-9A7B-D7C8-319C-D23DD8448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608" y="5762847"/>
            <a:ext cx="4349750" cy="3999976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57777C5-4792-CE9C-72B9-FD368D1044AC}"/>
              </a:ext>
            </a:extLst>
          </p:cNvPr>
          <p:cNvSpPr txBox="1"/>
          <p:nvPr/>
        </p:nvSpPr>
        <p:spPr>
          <a:xfrm>
            <a:off x="9448800" y="9917668"/>
            <a:ext cx="398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JAMA, August 8 2023, </a:t>
            </a:r>
            <a:r>
              <a:rPr lang="pt-BR" dirty="0" err="1">
                <a:solidFill>
                  <a:schemeClr val="bg1"/>
                </a:solidFill>
              </a:rPr>
              <a:t>vol</a:t>
            </a:r>
            <a:r>
              <a:rPr lang="pt-BR" dirty="0">
                <a:solidFill>
                  <a:schemeClr val="bg1"/>
                </a:solidFill>
              </a:rPr>
              <a:t> 330, </a:t>
            </a:r>
            <a:r>
              <a:rPr lang="pt-BR" dirty="0" err="1">
                <a:solidFill>
                  <a:schemeClr val="bg1"/>
                </a:solidFill>
              </a:rPr>
              <a:t>number</a:t>
            </a:r>
            <a:r>
              <a:rPr lang="pt-BR" dirty="0">
                <a:solidFill>
                  <a:schemeClr val="bg1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62525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380CF9-48F1-2ED9-88A5-A351F866D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05" y="1816951"/>
            <a:ext cx="15325800" cy="717238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2106668-E301-96BE-4EE7-23ECA892AD09}"/>
              </a:ext>
            </a:extLst>
          </p:cNvPr>
          <p:cNvSpPr txBox="1"/>
          <p:nvPr/>
        </p:nvSpPr>
        <p:spPr>
          <a:xfrm>
            <a:off x="5104660" y="99129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PLoS</a:t>
            </a:r>
            <a:r>
              <a:rPr lang="pt-BR" dirty="0">
                <a:solidFill>
                  <a:schemeClr val="bg1"/>
                </a:solidFill>
              </a:rPr>
              <a:t> ONE 17(12): e0278476.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34FD68C-BE85-BA65-2764-F04890BAA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dirty="0"/>
              <a:t>Citologia </a:t>
            </a:r>
            <a:r>
              <a:rPr lang="pt-BR" dirty="0" err="1"/>
              <a:t>x</a:t>
            </a:r>
            <a:r>
              <a:rPr lang="pt-BR" dirty="0"/>
              <a:t> </a:t>
            </a:r>
            <a:r>
              <a:rPr lang="pt-BR" dirty="0" err="1"/>
              <a:t>Co-test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C3D9A4F-E03D-4375-7ABF-F7E6F7D14A53}"/>
              </a:ext>
            </a:extLst>
          </p:cNvPr>
          <p:cNvSpPr txBox="1"/>
          <p:nvPr/>
        </p:nvSpPr>
        <p:spPr>
          <a:xfrm>
            <a:off x="1052205" y="9081750"/>
            <a:ext cx="15200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effectLst/>
                <a:latin typeface="Times" pitchFamily="2" charset="0"/>
              </a:rPr>
              <a:t>Co-testing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detected</a:t>
            </a:r>
            <a:r>
              <a:rPr lang="pt-BR" dirty="0">
                <a:effectLst/>
                <a:latin typeface="Times" pitchFamily="2" charset="0"/>
              </a:rPr>
              <a:t> a </a:t>
            </a:r>
            <a:r>
              <a:rPr lang="pt-BR" dirty="0" err="1">
                <a:effectLst/>
                <a:latin typeface="Times" pitchFamily="2" charset="0"/>
              </a:rPr>
              <a:t>higher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number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of</a:t>
            </a:r>
            <a:r>
              <a:rPr lang="pt-BR" dirty="0">
                <a:effectLst/>
                <a:latin typeface="Times" pitchFamily="2" charset="0"/>
              </a:rPr>
              <a:t> cases (14 more </a:t>
            </a:r>
            <a:r>
              <a:rPr lang="pt-BR" dirty="0" err="1">
                <a:effectLst/>
                <a:latin typeface="Times" pitchFamily="2" charset="0"/>
              </a:rPr>
              <a:t>than</a:t>
            </a:r>
            <a:r>
              <a:rPr lang="pt-BR" dirty="0">
                <a:effectLst/>
                <a:latin typeface="Times" pitchFamily="2" charset="0"/>
              </a:rPr>
              <a:t> HPV; 308 per 99,549 </a:t>
            </a:r>
            <a:r>
              <a:rPr lang="pt-BR" dirty="0" err="1">
                <a:effectLst/>
                <a:latin typeface="Times" pitchFamily="2" charset="0"/>
              </a:rPr>
              <a:t>screened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women</a:t>
            </a:r>
            <a:r>
              <a:rPr lang="pt-BR" dirty="0">
                <a:effectLst/>
                <a:latin typeface="Times" pitchFamily="2" charset="0"/>
              </a:rPr>
              <a:t>) </a:t>
            </a:r>
            <a:r>
              <a:rPr lang="pt-BR" dirty="0" err="1">
                <a:effectLst/>
                <a:latin typeface="Times" pitchFamily="2" charset="0"/>
              </a:rPr>
              <a:t>but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required</a:t>
            </a:r>
            <a:r>
              <a:rPr lang="pt-BR" dirty="0">
                <a:effectLst/>
                <a:latin typeface="Times" pitchFamily="2" charset="0"/>
              </a:rPr>
              <a:t> 100,277 more </a:t>
            </a:r>
            <a:r>
              <a:rPr lang="pt-BR" dirty="0" err="1">
                <a:effectLst/>
                <a:latin typeface="Times" pitchFamily="2" charset="0"/>
              </a:rPr>
              <a:t>cytology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tests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and</a:t>
            </a:r>
            <a:r>
              <a:rPr lang="pt-BR" dirty="0">
                <a:effectLst/>
                <a:latin typeface="Times" pitchFamily="2" charset="0"/>
              </a:rPr>
              <a:t> 566 more </a:t>
            </a:r>
            <a:r>
              <a:rPr lang="pt-BR" dirty="0" err="1">
                <a:effectLst/>
                <a:latin typeface="Times" pitchFamily="2" charset="0"/>
              </a:rPr>
              <a:t>colposcopies</a:t>
            </a:r>
            <a:r>
              <a:rPr lang="pt-BR" dirty="0"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with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substantial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cost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increments</a:t>
            </a:r>
            <a:r>
              <a:rPr lang="pt-BR" dirty="0">
                <a:effectLst/>
                <a:latin typeface="Times" pitchFamily="2" charset="0"/>
              </a:rPr>
              <a:t> ($5.85 M; </a:t>
            </a:r>
            <a:r>
              <a:rPr lang="pt-BR" dirty="0" err="1">
                <a:effectLst/>
                <a:latin typeface="Times" pitchFamily="2" charset="0"/>
              </a:rPr>
              <a:t>additional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cost</a:t>
            </a:r>
            <a:r>
              <a:rPr lang="pt-BR" dirty="0">
                <a:effectLst/>
                <a:latin typeface="Times" pitchFamily="2" charset="0"/>
              </a:rPr>
              <a:t> </a:t>
            </a:r>
            <a:r>
              <a:rPr lang="pt-BR" dirty="0" err="1">
                <a:effectLst/>
                <a:latin typeface="Times" pitchFamily="2" charset="0"/>
              </a:rPr>
              <a:t>of</a:t>
            </a:r>
            <a:r>
              <a:rPr lang="pt-BR" dirty="0">
                <a:effectLst/>
                <a:latin typeface="Times" pitchFamily="2" charset="0"/>
              </a:rPr>
              <a:t> $2.38 M).</a:t>
            </a:r>
          </a:p>
        </p:txBody>
      </p:sp>
    </p:spTree>
    <p:extLst>
      <p:ext uri="{BB962C8B-B14F-4D97-AF65-F5344CB8AC3E}">
        <p14:creationId xmlns:p14="http://schemas.microsoft.com/office/powerpoint/2010/main" val="1395983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9CFAC0-5FC7-532E-7CA4-3AE03DDE2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907" y="1901123"/>
            <a:ext cx="14739549" cy="638931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C69035-5BB5-2F00-FBEA-338D5B6461F3}"/>
              </a:ext>
            </a:extLst>
          </p:cNvPr>
          <p:cNvSpPr txBox="1"/>
          <p:nvPr/>
        </p:nvSpPr>
        <p:spPr>
          <a:xfrm>
            <a:off x="5104660" y="99129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PLoS</a:t>
            </a:r>
            <a:r>
              <a:rPr lang="pt-BR" dirty="0">
                <a:solidFill>
                  <a:schemeClr val="bg1"/>
                </a:solidFill>
              </a:rPr>
              <a:t> ONE 17(12): e0278476.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7126484-EBA3-7AFB-84F1-9C5ED8865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Citologia </a:t>
            </a:r>
            <a:r>
              <a:rPr lang="pt-BR" dirty="0" err="1"/>
              <a:t>x</a:t>
            </a:r>
            <a:r>
              <a:rPr lang="pt-BR" dirty="0"/>
              <a:t> </a:t>
            </a:r>
            <a:r>
              <a:rPr lang="pt-BR" dirty="0" err="1"/>
              <a:t>Co-test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4440A1-9DAB-FF36-6AB1-50D97440EF31}"/>
              </a:ext>
            </a:extLst>
          </p:cNvPr>
          <p:cNvSpPr txBox="1"/>
          <p:nvPr/>
        </p:nvSpPr>
        <p:spPr>
          <a:xfrm>
            <a:off x="3461658" y="8531153"/>
            <a:ext cx="13237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68 (39.77%) </a:t>
            </a:r>
            <a:r>
              <a:rPr lang="pt-BR" sz="2400" dirty="0" err="1"/>
              <a:t>cleared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virus</a:t>
            </a:r>
            <a:r>
              <a:rPr lang="pt-BR" sz="2400" dirty="0"/>
              <a:t> </a:t>
            </a:r>
            <a:r>
              <a:rPr lang="pt-BR" sz="2400" dirty="0" err="1"/>
              <a:t>infection</a:t>
            </a:r>
            <a:r>
              <a:rPr lang="pt-BR" sz="24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64 (37.43%) </a:t>
            </a:r>
            <a:r>
              <a:rPr lang="pt-BR" sz="2400" dirty="0" err="1"/>
              <a:t>showed</a:t>
            </a:r>
            <a:r>
              <a:rPr lang="pt-BR" sz="2400" dirty="0"/>
              <a:t> viral </a:t>
            </a:r>
            <a:r>
              <a:rPr lang="pt-BR" sz="2400" dirty="0" err="1"/>
              <a:t>persistence</a:t>
            </a:r>
            <a:r>
              <a:rPr lang="pt-BR" sz="24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39 (22.81%) </a:t>
            </a:r>
            <a:r>
              <a:rPr lang="pt-BR" sz="2400" dirty="0" err="1"/>
              <a:t>were</a:t>
            </a:r>
            <a:r>
              <a:rPr lang="pt-BR" sz="2400" dirty="0"/>
              <a:t> </a:t>
            </a:r>
            <a:r>
              <a:rPr lang="pt-BR" sz="2400" dirty="0" err="1"/>
              <a:t>adequately</a:t>
            </a:r>
            <a:r>
              <a:rPr lang="pt-BR" sz="2400" dirty="0"/>
              <a:t> </a:t>
            </a:r>
            <a:r>
              <a:rPr lang="pt-BR" sz="2400" dirty="0" err="1"/>
              <a:t>treated</a:t>
            </a:r>
            <a:r>
              <a:rPr lang="pt-BR" sz="2400" dirty="0"/>
              <a:t> </a:t>
            </a:r>
            <a:r>
              <a:rPr lang="pt-BR" sz="2400" dirty="0" err="1"/>
              <a:t>after</a:t>
            </a:r>
            <a:r>
              <a:rPr lang="pt-BR" sz="2400" dirty="0"/>
              <a:t> </a:t>
            </a:r>
            <a:r>
              <a:rPr lang="pt-BR" sz="2400" dirty="0" err="1"/>
              <a:t>detection</a:t>
            </a:r>
            <a:r>
              <a:rPr lang="pt-BR" sz="2400" dirty="0"/>
              <a:t> via </a:t>
            </a:r>
            <a:r>
              <a:rPr lang="pt-BR" sz="2400" dirty="0" err="1"/>
              <a:t>colposcopy</a:t>
            </a:r>
            <a:r>
              <a:rPr lang="pt-BR" sz="2400" dirty="0"/>
              <a:t>/</a:t>
            </a:r>
            <a:r>
              <a:rPr lang="pt-BR" sz="2400" dirty="0" err="1"/>
              <a:t>biopsy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histological</a:t>
            </a:r>
            <a:r>
              <a:rPr lang="pt-BR" sz="2400" dirty="0"/>
              <a:t> HSIL. </a:t>
            </a:r>
          </a:p>
        </p:txBody>
      </p:sp>
    </p:spTree>
    <p:extLst>
      <p:ext uri="{BB962C8B-B14F-4D97-AF65-F5344CB8AC3E}">
        <p14:creationId xmlns:p14="http://schemas.microsoft.com/office/powerpoint/2010/main" val="263399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B5A972-FF19-C3CC-68F0-1D3EB739E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41207"/>
            <a:ext cx="18121919" cy="57906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EDED0B8-3668-F6D6-BCB7-8E02577D39DF}"/>
              </a:ext>
            </a:extLst>
          </p:cNvPr>
          <p:cNvSpPr txBox="1"/>
          <p:nvPr/>
        </p:nvSpPr>
        <p:spPr>
          <a:xfrm>
            <a:off x="5104660" y="991290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PLoS</a:t>
            </a:r>
            <a:r>
              <a:rPr lang="pt-BR" dirty="0">
                <a:solidFill>
                  <a:schemeClr val="bg1"/>
                </a:solidFill>
              </a:rPr>
              <a:t> ONE 17(12): e0278476.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F231A2-CE90-BBD8-2797-47E4EE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Reflex-test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3C844B-F213-7127-D27C-89E7D6AA91E8}"/>
              </a:ext>
            </a:extLst>
          </p:cNvPr>
          <p:cNvSpPr txBox="1"/>
          <p:nvPr/>
        </p:nvSpPr>
        <p:spPr>
          <a:xfrm>
            <a:off x="1828800" y="8234365"/>
            <a:ext cx="1463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LcParenR"/>
            </a:pPr>
            <a:r>
              <a:rPr lang="pt-BR" dirty="0" err="1"/>
              <a:t>women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favorable</a:t>
            </a:r>
            <a:r>
              <a:rPr lang="pt-BR" dirty="0"/>
              <a:t> </a:t>
            </a:r>
            <a:r>
              <a:rPr lang="pt-BR" dirty="0" err="1"/>
              <a:t>socioeconomic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cultural profiles </a:t>
            </a:r>
            <a:r>
              <a:rPr lang="pt-BR" dirty="0" err="1"/>
              <a:t>who</a:t>
            </a:r>
            <a:r>
              <a:rPr lang="pt-BR" dirty="0"/>
              <a:t> are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often</a:t>
            </a:r>
            <a:r>
              <a:rPr lang="pt-BR" dirty="0"/>
              <a:t> </a:t>
            </a:r>
            <a:r>
              <a:rPr lang="pt-BR" dirty="0" err="1"/>
              <a:t>diagnosed</a:t>
            </a:r>
            <a:r>
              <a:rPr lang="pt-BR" dirty="0"/>
              <a:t> </a:t>
            </a:r>
            <a:r>
              <a:rPr lang="pt-BR" dirty="0" err="1"/>
              <a:t>early</a:t>
            </a:r>
            <a:r>
              <a:rPr lang="pt-BR" dirty="0"/>
              <a:t>; </a:t>
            </a:r>
          </a:p>
          <a:p>
            <a:pPr marL="400050" indent="-400050">
              <a:buAutoNum type="romanLcParenR"/>
            </a:pPr>
            <a:r>
              <a:rPr lang="pt-BR" dirty="0" err="1"/>
              <a:t>women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social </a:t>
            </a:r>
            <a:r>
              <a:rPr lang="pt-BR" dirty="0" err="1"/>
              <a:t>vulnerability</a:t>
            </a:r>
            <a:r>
              <a:rPr lang="pt-BR" dirty="0"/>
              <a:t> profile </a:t>
            </a:r>
            <a:r>
              <a:rPr lang="pt-BR" dirty="0" err="1"/>
              <a:t>whose</a:t>
            </a:r>
            <a:r>
              <a:rPr lang="pt-BR" dirty="0"/>
              <a:t> </a:t>
            </a:r>
            <a:r>
              <a:rPr lang="pt-BR" dirty="0" err="1"/>
              <a:t>diagnosis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often</a:t>
            </a:r>
            <a:r>
              <a:rPr lang="pt-BR" dirty="0"/>
              <a:t> too late, </a:t>
            </a:r>
            <a:r>
              <a:rPr lang="pt-BR" dirty="0" err="1"/>
              <a:t>and</a:t>
            </a:r>
            <a:r>
              <a:rPr lang="pt-BR" dirty="0"/>
              <a:t> </a:t>
            </a:r>
          </a:p>
          <a:p>
            <a:pPr marL="400050" indent="-400050">
              <a:buAutoNum type="romanLcParenR"/>
            </a:pPr>
            <a:r>
              <a:rPr lang="pt-BR" dirty="0" err="1"/>
              <a:t>women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profound</a:t>
            </a:r>
            <a:r>
              <a:rPr lang="pt-BR" dirty="0"/>
              <a:t> </a:t>
            </a:r>
            <a:r>
              <a:rPr lang="pt-BR" dirty="0" err="1"/>
              <a:t>geographical</a:t>
            </a:r>
            <a:r>
              <a:rPr lang="pt-BR" dirty="0"/>
              <a:t> </a:t>
            </a:r>
            <a:r>
              <a:rPr lang="pt-BR" dirty="0" err="1"/>
              <a:t>barriers</a:t>
            </a:r>
            <a:r>
              <a:rPr lang="pt-BR" dirty="0"/>
              <a:t> </a:t>
            </a:r>
            <a:r>
              <a:rPr lang="pt-BR" dirty="0" err="1"/>
              <a:t>who</a:t>
            </a:r>
            <a:r>
              <a:rPr lang="pt-BR" dirty="0"/>
              <a:t> </a:t>
            </a:r>
            <a:r>
              <a:rPr lang="pt-BR" dirty="0" err="1"/>
              <a:t>will</a:t>
            </a:r>
            <a:r>
              <a:rPr lang="pt-BR" dirty="0"/>
              <a:t> </a:t>
            </a:r>
            <a:r>
              <a:rPr lang="pt-BR" dirty="0" err="1"/>
              <a:t>never</a:t>
            </a:r>
            <a:r>
              <a:rPr lang="pt-BR" dirty="0"/>
              <a:t> </a:t>
            </a:r>
            <a:r>
              <a:rPr lang="pt-BR" dirty="0" err="1"/>
              <a:t>know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cause </a:t>
            </a:r>
            <a:r>
              <a:rPr lang="pt-BR" dirty="0" err="1"/>
              <a:t>of</a:t>
            </a:r>
            <a:r>
              <a:rPr lang="pt-BR" dirty="0"/>
              <a:t> death . </a:t>
            </a:r>
          </a:p>
          <a:p>
            <a:pPr marL="400050" indent="-400050">
              <a:buAutoNum type="romanLcParenR"/>
            </a:pP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face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three</a:t>
            </a:r>
            <a:r>
              <a:rPr lang="pt-BR" dirty="0"/>
              <a:t> realities,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thought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analyzing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three</a:t>
            </a:r>
            <a:r>
              <a:rPr lang="pt-BR" dirty="0"/>
              <a:t> </a:t>
            </a:r>
            <a:r>
              <a:rPr lang="pt-BR" dirty="0" err="1"/>
              <a:t>possible</a:t>
            </a:r>
            <a:r>
              <a:rPr lang="pt-BR" dirty="0"/>
              <a:t> </a:t>
            </a:r>
            <a:r>
              <a:rPr lang="pt-BR" dirty="0" err="1"/>
              <a:t>scenarios</a:t>
            </a:r>
            <a:r>
              <a:rPr lang="pt-BR" dirty="0"/>
              <a:t> </a:t>
            </a:r>
            <a:r>
              <a:rPr lang="pt-BR" dirty="0" err="1"/>
              <a:t>thoroughly</a:t>
            </a:r>
            <a:r>
              <a:rPr lang="pt-BR" dirty="0"/>
              <a:t>, </a:t>
            </a:r>
            <a:r>
              <a:rPr lang="pt-BR" dirty="0" err="1"/>
              <a:t>through</a:t>
            </a:r>
            <a:r>
              <a:rPr lang="pt-BR" dirty="0"/>
              <a:t> </a:t>
            </a:r>
            <a:r>
              <a:rPr lang="pt-BR" dirty="0" err="1"/>
              <a:t>statistical</a:t>
            </a:r>
            <a:r>
              <a:rPr lang="pt-BR" dirty="0"/>
              <a:t> models,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convey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followng</a:t>
            </a:r>
            <a:r>
              <a:rPr lang="pt-BR" dirty="0"/>
              <a:t> </a:t>
            </a:r>
            <a:r>
              <a:rPr lang="pt-BR" dirty="0" err="1"/>
              <a:t>concept</a:t>
            </a:r>
            <a:r>
              <a:rPr lang="pt-BR" dirty="0"/>
              <a:t>: “HPV Test </a:t>
            </a:r>
            <a:r>
              <a:rPr lang="pt-BR" dirty="0" err="1"/>
              <a:t>is</a:t>
            </a:r>
            <a:r>
              <a:rPr lang="pt-BR" dirty="0"/>
              <a:t> a real tool </a:t>
            </a:r>
            <a:r>
              <a:rPr lang="pt-BR" dirty="0" err="1"/>
              <a:t>against</a:t>
            </a:r>
            <a:r>
              <a:rPr lang="pt-BR" dirty="0"/>
              <a:t> </a:t>
            </a:r>
            <a:r>
              <a:rPr lang="pt-BR" dirty="0" err="1"/>
              <a:t>inequity</a:t>
            </a:r>
            <a:r>
              <a:rPr lang="pt-BR" dirty="0"/>
              <a:t> in healthcare for </a:t>
            </a:r>
            <a:r>
              <a:rPr lang="pt-BR" dirty="0" err="1"/>
              <a:t>Latin</a:t>
            </a:r>
            <a:r>
              <a:rPr lang="pt-BR" dirty="0"/>
              <a:t> American </a:t>
            </a:r>
            <a:r>
              <a:rPr lang="pt-BR" dirty="0" err="1"/>
              <a:t>women</a:t>
            </a:r>
            <a:r>
              <a:rPr lang="pt-BR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4963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F231A2-CE90-BBD8-2797-47E4EE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Câncer de colo HPV não relacionado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017F7C8-DEB6-6D03-86D6-ED8ADD9DC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8200" y="2764971"/>
            <a:ext cx="6546850" cy="583655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Raros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Mas quais serão as estratégias de rastreamento?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Estratégias populacionais não compensam?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Citologia com baixa sensibilidade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5" name="Google Shape;491;p31">
            <a:extLst>
              <a:ext uri="{FF2B5EF4-FFF2-40B4-BE49-F238E27FC236}">
                <a16:creationId xmlns:a16="http://schemas.microsoft.com/office/drawing/2014/main" id="{67C6F752-BC08-E45F-7688-E2D7F3E3E7D1}"/>
              </a:ext>
            </a:extLst>
          </p:cNvPr>
          <p:cNvGrpSpPr/>
          <p:nvPr/>
        </p:nvGrpSpPr>
        <p:grpSpPr>
          <a:xfrm>
            <a:off x="1018280" y="2540790"/>
            <a:ext cx="6085326" cy="5205420"/>
            <a:chOff x="1021336" y="106623"/>
            <a:chExt cx="6085326" cy="5205420"/>
          </a:xfrm>
        </p:grpSpPr>
        <p:sp>
          <p:nvSpPr>
            <p:cNvPr id="8" name="Google Shape;492;p31">
              <a:extLst>
                <a:ext uri="{FF2B5EF4-FFF2-40B4-BE49-F238E27FC236}">
                  <a16:creationId xmlns:a16="http://schemas.microsoft.com/office/drawing/2014/main" id="{818F14A7-8AEE-4480-FBBC-59A40055DD26}"/>
                </a:ext>
              </a:extLst>
            </p:cNvPr>
            <p:cNvSpPr/>
            <p:nvPr/>
          </p:nvSpPr>
          <p:spPr>
            <a:xfrm>
              <a:off x="3106809" y="2113816"/>
              <a:ext cx="2021303" cy="1625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93;p31">
              <a:extLst>
                <a:ext uri="{FF2B5EF4-FFF2-40B4-BE49-F238E27FC236}">
                  <a16:creationId xmlns:a16="http://schemas.microsoft.com/office/drawing/2014/main" id="{F7DA8177-C4A2-552D-3680-EFCA1EBDEDA8}"/>
                </a:ext>
              </a:extLst>
            </p:cNvPr>
            <p:cNvSpPr txBox="1"/>
            <p:nvPr/>
          </p:nvSpPr>
          <p:spPr>
            <a:xfrm>
              <a:off x="3186164" y="2193171"/>
              <a:ext cx="1862593" cy="1466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t-B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HPV-NA</a:t>
              </a:r>
              <a:endParaRPr/>
            </a:p>
          </p:txBody>
        </p:sp>
        <p:sp>
          <p:nvSpPr>
            <p:cNvPr id="10" name="Google Shape;494;p31">
              <a:extLst>
                <a:ext uri="{FF2B5EF4-FFF2-40B4-BE49-F238E27FC236}">
                  <a16:creationId xmlns:a16="http://schemas.microsoft.com/office/drawing/2014/main" id="{3AB98762-6D5E-0CD6-E06F-B15A78DF25B8}"/>
                </a:ext>
              </a:extLst>
            </p:cNvPr>
            <p:cNvSpPr/>
            <p:nvPr/>
          </p:nvSpPr>
          <p:spPr>
            <a:xfrm rot="-5400000">
              <a:off x="3658440" y="1654796"/>
              <a:ext cx="91804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Google Shape;495;p31">
              <a:extLst>
                <a:ext uri="{FF2B5EF4-FFF2-40B4-BE49-F238E27FC236}">
                  <a16:creationId xmlns:a16="http://schemas.microsoft.com/office/drawing/2014/main" id="{37750E92-1548-C27F-DD22-DEBEBADC1221}"/>
                </a:ext>
              </a:extLst>
            </p:cNvPr>
            <p:cNvSpPr/>
            <p:nvPr/>
          </p:nvSpPr>
          <p:spPr>
            <a:xfrm>
              <a:off x="3122847" y="106623"/>
              <a:ext cx="1989227" cy="108915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6;p31">
              <a:extLst>
                <a:ext uri="{FF2B5EF4-FFF2-40B4-BE49-F238E27FC236}">
                  <a16:creationId xmlns:a16="http://schemas.microsoft.com/office/drawing/2014/main" id="{CEB0E03A-BF8E-DED9-CF22-898ED7710CBB}"/>
                </a:ext>
              </a:extLst>
            </p:cNvPr>
            <p:cNvSpPr txBox="1"/>
            <p:nvPr/>
          </p:nvSpPr>
          <p:spPr>
            <a:xfrm>
              <a:off x="3176015" y="159791"/>
              <a:ext cx="1882891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250" tIns="48250" rIns="48250" bIns="48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t-BR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ENDOMETRIOIDE</a:t>
              </a:r>
              <a:endParaRPr/>
            </a:p>
          </p:txBody>
        </p:sp>
        <p:sp>
          <p:nvSpPr>
            <p:cNvPr id="14" name="Google Shape;497;p31">
              <a:extLst>
                <a:ext uri="{FF2B5EF4-FFF2-40B4-BE49-F238E27FC236}">
                  <a16:creationId xmlns:a16="http://schemas.microsoft.com/office/drawing/2014/main" id="{A474BB3B-25C9-163A-487B-9A196A3A7969}"/>
                </a:ext>
              </a:extLst>
            </p:cNvPr>
            <p:cNvSpPr/>
            <p:nvPr/>
          </p:nvSpPr>
          <p:spPr>
            <a:xfrm rot="-1080000">
              <a:off x="5119666" y="2544909"/>
              <a:ext cx="345137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Google Shape;498;p31">
              <a:extLst>
                <a:ext uri="{FF2B5EF4-FFF2-40B4-BE49-F238E27FC236}">
                  <a16:creationId xmlns:a16="http://schemas.microsoft.com/office/drawing/2014/main" id="{BD88930E-ABB7-5AC2-AA6A-6DD3534EB749}"/>
                </a:ext>
              </a:extLst>
            </p:cNvPr>
            <p:cNvSpPr/>
            <p:nvPr/>
          </p:nvSpPr>
          <p:spPr>
            <a:xfrm>
              <a:off x="5456358" y="1813811"/>
              <a:ext cx="1650304" cy="819325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9;p31">
              <a:extLst>
                <a:ext uri="{FF2B5EF4-FFF2-40B4-BE49-F238E27FC236}">
                  <a16:creationId xmlns:a16="http://schemas.microsoft.com/office/drawing/2014/main" id="{4E5BF803-191C-20A5-4AF1-CDC738B59B43}"/>
                </a:ext>
              </a:extLst>
            </p:cNvPr>
            <p:cNvSpPr txBox="1"/>
            <p:nvPr/>
          </p:nvSpPr>
          <p:spPr>
            <a:xfrm>
              <a:off x="5496354" y="1853807"/>
              <a:ext cx="1570312" cy="73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875" tIns="55875" rIns="55875" bIns="558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pt-BR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TIPO GÁSTRICO</a:t>
              </a:r>
              <a:endParaRPr/>
            </a:p>
          </p:txBody>
        </p:sp>
        <p:sp>
          <p:nvSpPr>
            <p:cNvPr id="17" name="Google Shape;500;p31">
              <a:extLst>
                <a:ext uri="{FF2B5EF4-FFF2-40B4-BE49-F238E27FC236}">
                  <a16:creationId xmlns:a16="http://schemas.microsoft.com/office/drawing/2014/main" id="{AA665617-34DE-A5E3-D930-27A971249026}"/>
                </a:ext>
              </a:extLst>
            </p:cNvPr>
            <p:cNvSpPr/>
            <p:nvPr/>
          </p:nvSpPr>
          <p:spPr>
            <a:xfrm rot="3240000">
              <a:off x="4584823" y="3981153"/>
              <a:ext cx="597607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Google Shape;501;p31">
              <a:extLst>
                <a:ext uri="{FF2B5EF4-FFF2-40B4-BE49-F238E27FC236}">
                  <a16:creationId xmlns:a16="http://schemas.microsoft.com/office/drawing/2014/main" id="{94381830-7998-6F63-2787-74F663235B6B}"/>
                </a:ext>
              </a:extLst>
            </p:cNvPr>
            <p:cNvSpPr/>
            <p:nvPr/>
          </p:nvSpPr>
          <p:spPr>
            <a:xfrm>
              <a:off x="4910341" y="4222891"/>
              <a:ext cx="1089152" cy="108915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2;p31">
              <a:extLst>
                <a:ext uri="{FF2B5EF4-FFF2-40B4-BE49-F238E27FC236}">
                  <a16:creationId xmlns:a16="http://schemas.microsoft.com/office/drawing/2014/main" id="{F16F4E8E-B9CB-2560-6FD5-1F2507930719}"/>
                </a:ext>
              </a:extLst>
            </p:cNvPr>
            <p:cNvSpPr txBox="1"/>
            <p:nvPr/>
          </p:nvSpPr>
          <p:spPr>
            <a:xfrm>
              <a:off x="4963509" y="4276059"/>
              <a:ext cx="982816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t-BR" sz="21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SEROSO</a:t>
              </a:r>
              <a:endParaRPr dirty="0"/>
            </a:p>
          </p:txBody>
        </p:sp>
        <p:sp>
          <p:nvSpPr>
            <p:cNvPr id="20" name="Google Shape;503;p31">
              <a:extLst>
                <a:ext uri="{FF2B5EF4-FFF2-40B4-BE49-F238E27FC236}">
                  <a16:creationId xmlns:a16="http://schemas.microsoft.com/office/drawing/2014/main" id="{73A87BE9-BE7A-DBC6-6577-DDEFCD7AC0DF}"/>
                </a:ext>
              </a:extLst>
            </p:cNvPr>
            <p:cNvSpPr/>
            <p:nvPr/>
          </p:nvSpPr>
          <p:spPr>
            <a:xfrm rot="7560000">
              <a:off x="3052490" y="3981153"/>
              <a:ext cx="597607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Google Shape;504;p31">
              <a:extLst>
                <a:ext uri="{FF2B5EF4-FFF2-40B4-BE49-F238E27FC236}">
                  <a16:creationId xmlns:a16="http://schemas.microsoft.com/office/drawing/2014/main" id="{88EDB219-629E-3A20-BA5A-9FE7E094CDCF}"/>
                </a:ext>
              </a:extLst>
            </p:cNvPr>
            <p:cNvSpPr/>
            <p:nvPr/>
          </p:nvSpPr>
          <p:spPr>
            <a:xfrm>
              <a:off x="2235428" y="4222891"/>
              <a:ext cx="1089152" cy="108915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5;p31">
              <a:extLst>
                <a:ext uri="{FF2B5EF4-FFF2-40B4-BE49-F238E27FC236}">
                  <a16:creationId xmlns:a16="http://schemas.microsoft.com/office/drawing/2014/main" id="{D740334C-C02D-50CD-C5D1-D0CDA414F5EB}"/>
                </a:ext>
              </a:extLst>
            </p:cNvPr>
            <p:cNvSpPr txBox="1"/>
            <p:nvPr/>
          </p:nvSpPr>
          <p:spPr>
            <a:xfrm>
              <a:off x="2288596" y="4276059"/>
              <a:ext cx="982816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pt-BR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CCC</a:t>
              </a:r>
              <a:endParaRPr/>
            </a:p>
          </p:txBody>
        </p:sp>
        <p:sp>
          <p:nvSpPr>
            <p:cNvPr id="23" name="Google Shape;506;p31">
              <a:extLst>
                <a:ext uri="{FF2B5EF4-FFF2-40B4-BE49-F238E27FC236}">
                  <a16:creationId xmlns:a16="http://schemas.microsoft.com/office/drawing/2014/main" id="{A255F97E-DE19-7233-080E-C63D14F5A494}"/>
                </a:ext>
              </a:extLst>
            </p:cNvPr>
            <p:cNvSpPr/>
            <p:nvPr/>
          </p:nvSpPr>
          <p:spPr>
            <a:xfrm rot="-9720000">
              <a:off x="2879790" y="2562279"/>
              <a:ext cx="232713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Google Shape;507;p31">
              <a:extLst>
                <a:ext uri="{FF2B5EF4-FFF2-40B4-BE49-F238E27FC236}">
                  <a16:creationId xmlns:a16="http://schemas.microsoft.com/office/drawing/2014/main" id="{AD626C8E-37F1-CB35-9439-EBCF7412D8CA}"/>
                </a:ext>
              </a:extLst>
            </p:cNvPr>
            <p:cNvSpPr/>
            <p:nvPr/>
          </p:nvSpPr>
          <p:spPr>
            <a:xfrm>
              <a:off x="1021336" y="1678897"/>
              <a:ext cx="1864149" cy="108915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8;p31">
              <a:extLst>
                <a:ext uri="{FF2B5EF4-FFF2-40B4-BE49-F238E27FC236}">
                  <a16:creationId xmlns:a16="http://schemas.microsoft.com/office/drawing/2014/main" id="{5E31BD07-872D-1B75-B5D2-65F9E88ADEBA}"/>
                </a:ext>
              </a:extLst>
            </p:cNvPr>
            <p:cNvSpPr txBox="1"/>
            <p:nvPr/>
          </p:nvSpPr>
          <p:spPr>
            <a:xfrm>
              <a:off x="1074504" y="1732065"/>
              <a:ext cx="1757813" cy="982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pt-BR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MESONÉFRICO</a:t>
              </a:r>
              <a:endParaRPr/>
            </a:p>
          </p:txBody>
        </p:sp>
      </p:grpSp>
      <p:pic>
        <p:nvPicPr>
          <p:cNvPr id="45" name="Google Shape;510;p31">
            <a:extLst>
              <a:ext uri="{FF2B5EF4-FFF2-40B4-BE49-F238E27FC236}">
                <a16:creationId xmlns:a16="http://schemas.microsoft.com/office/drawing/2014/main" id="{22772E48-58F2-724A-A548-376CB2F535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890263" y="3932691"/>
            <a:ext cx="6060739" cy="327693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511;p31">
            <a:extLst>
              <a:ext uri="{FF2B5EF4-FFF2-40B4-BE49-F238E27FC236}">
                <a16:creationId xmlns:a16="http://schemas.microsoft.com/office/drawing/2014/main" id="{D8B7CA78-6226-6CDD-FEA2-280AD3DD9044}"/>
              </a:ext>
            </a:extLst>
          </p:cNvPr>
          <p:cNvSpPr txBox="1"/>
          <p:nvPr/>
        </p:nvSpPr>
        <p:spPr>
          <a:xfrm>
            <a:off x="6376882" y="9947489"/>
            <a:ext cx="1453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AJSP, 2018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452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540;p34">
            <a:extLst>
              <a:ext uri="{FF2B5EF4-FFF2-40B4-BE49-F238E27FC236}">
                <a16:creationId xmlns:a16="http://schemas.microsoft.com/office/drawing/2014/main" id="{DE3AD74C-B3DE-5391-3323-E7708F7730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757" y="1838777"/>
            <a:ext cx="15078471" cy="79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F231A2-CE90-BBD8-2797-47E4EE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Câncer de colo HPV não relacionado</a:t>
            </a:r>
          </a:p>
        </p:txBody>
      </p:sp>
      <p:sp>
        <p:nvSpPr>
          <p:cNvPr id="28" name="Google Shape;541;p34">
            <a:extLst>
              <a:ext uri="{FF2B5EF4-FFF2-40B4-BE49-F238E27FC236}">
                <a16:creationId xmlns:a16="http://schemas.microsoft.com/office/drawing/2014/main" id="{6E378BC8-40C7-0871-04BD-46266990AD7D}"/>
              </a:ext>
            </a:extLst>
          </p:cNvPr>
          <p:cNvSpPr txBox="1"/>
          <p:nvPr/>
        </p:nvSpPr>
        <p:spPr>
          <a:xfrm>
            <a:off x="10917817" y="3984918"/>
            <a:ext cx="2646687" cy="181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IDADE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HPV-A: 42 anos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HPV-NA: 55 anos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t-BR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&lt;0,001</a:t>
            </a:r>
            <a:endParaRPr dirty="0"/>
          </a:p>
        </p:txBody>
      </p:sp>
      <p:sp>
        <p:nvSpPr>
          <p:cNvPr id="29" name="Google Shape;542;p34">
            <a:extLst>
              <a:ext uri="{FF2B5EF4-FFF2-40B4-BE49-F238E27FC236}">
                <a16:creationId xmlns:a16="http://schemas.microsoft.com/office/drawing/2014/main" id="{728FC698-D523-E06F-357E-136B0DB8EB71}"/>
              </a:ext>
            </a:extLst>
          </p:cNvPr>
          <p:cNvSpPr txBox="1"/>
          <p:nvPr/>
        </p:nvSpPr>
        <p:spPr>
          <a:xfrm>
            <a:off x="10998200" y="7114043"/>
            <a:ext cx="2649355" cy="1815882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TAMANHO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HPV-A: 21 mm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HPV-NA: 38 mm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t-BR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&lt;0,001</a:t>
            </a:r>
            <a:endParaRPr dirty="0"/>
          </a:p>
        </p:txBody>
      </p:sp>
      <p:sp>
        <p:nvSpPr>
          <p:cNvPr id="30" name="Google Shape;575;p37">
            <a:extLst>
              <a:ext uri="{FF2B5EF4-FFF2-40B4-BE49-F238E27FC236}">
                <a16:creationId xmlns:a16="http://schemas.microsoft.com/office/drawing/2014/main" id="{6C0700DE-CD0F-EEFB-E851-6D8A393F7945}"/>
              </a:ext>
            </a:extLst>
          </p:cNvPr>
          <p:cNvSpPr/>
          <p:nvPr/>
        </p:nvSpPr>
        <p:spPr>
          <a:xfrm>
            <a:off x="5100610" y="986544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Hodgson A, </a:t>
            </a:r>
            <a:r>
              <a:rPr lang="pt-BR" sz="1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 </a:t>
            </a:r>
            <a:r>
              <a:rPr lang="pt-BR" sz="1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pt-BR" sz="1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800" i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Pathol</a:t>
            </a:r>
            <a:r>
              <a:rPr lang="pt-BR" sz="180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2019;</a:t>
            </a:r>
            <a:r>
              <a:rPr lang="pt-BR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:1–7.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246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F231A2-CE90-BBD8-2797-47E4EE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Câncer de colo HPV não relacionado</a:t>
            </a:r>
          </a:p>
        </p:txBody>
      </p:sp>
      <p:pic>
        <p:nvPicPr>
          <p:cNvPr id="2" name="Google Shape;574;p37">
            <a:extLst>
              <a:ext uri="{FF2B5EF4-FFF2-40B4-BE49-F238E27FC236}">
                <a16:creationId xmlns:a16="http://schemas.microsoft.com/office/drawing/2014/main" id="{C5545DC8-FA08-5706-81F4-CCC81884E6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943" y="2426076"/>
            <a:ext cx="14739257" cy="62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5;p37">
            <a:extLst>
              <a:ext uri="{FF2B5EF4-FFF2-40B4-BE49-F238E27FC236}">
                <a16:creationId xmlns:a16="http://schemas.microsoft.com/office/drawing/2014/main" id="{5BAFCA87-4859-45C4-470F-C18A65DBF168}"/>
              </a:ext>
            </a:extLst>
          </p:cNvPr>
          <p:cNvSpPr/>
          <p:nvPr/>
        </p:nvSpPr>
        <p:spPr>
          <a:xfrm>
            <a:off x="4578096" y="991766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Hodgson A, </a:t>
            </a:r>
            <a:r>
              <a:rPr lang="pt-BR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 Clin Pathol </a:t>
            </a: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2019;</a:t>
            </a:r>
            <a:r>
              <a:rPr lang="pt-BR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:1–7.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131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0F231A2-CE90-BBD8-2797-47E4EEC3E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000" dirty="0"/>
              <a:t>Conclusões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8E06DD0-6D5C-FFDA-85D2-9BAAF1DB7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HRHPV é o método de escolha para rastreamento do câncer de colo uterino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Preferencialmente testes que já contemplem a genotipagem dos tipos de mais alto risco (16,18)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err="1"/>
              <a:t>Co-teste</a:t>
            </a:r>
            <a:r>
              <a:rPr lang="pt-BR" dirty="0"/>
              <a:t> ou citologia isolada podem ser aceitáveis em locais onde não há possibilidade de fazer o HPV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Exame citológico (</a:t>
            </a:r>
            <a:r>
              <a:rPr lang="pt-BR" dirty="0" err="1"/>
              <a:t>reflex-test</a:t>
            </a:r>
            <a:r>
              <a:rPr lang="pt-BR" dirty="0"/>
              <a:t>) e genotipagem devem ser feitos nos casos com teste de HPV positivos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Não há ainda recomendação ou consenso sobre os tumores HPV não associados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Com a vacinação o cenário do câncer do colo uterino assim como as estratégias de rastreamento devem mudar ao longo dos próximos anos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Principal fator para rastreamento da neoplasia é disseminação do conhecimento e adesão da população as </a:t>
            </a:r>
            <a:r>
              <a:rPr lang="pt-BR"/>
              <a:t>estratégias propostas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9863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obrigada</a:t>
            </a:r>
            <a:br>
              <a:rPr lang="pt-BR" dirty="0"/>
            </a:b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E03002-07E4-EFF1-5492-8298723D9D50}"/>
              </a:ext>
            </a:extLst>
          </p:cNvPr>
          <p:cNvSpPr txBox="1"/>
          <p:nvPr/>
        </p:nvSpPr>
        <p:spPr>
          <a:xfrm>
            <a:off x="5974013" y="6335486"/>
            <a:ext cx="594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chemeClr val="bg1"/>
                </a:solidFill>
              </a:rPr>
              <a:t>louise.andrade@accamargo.org.br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2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 HPV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E8C1AF-FBB7-4188-F712-E2F0C7030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86" y="2464903"/>
            <a:ext cx="7603614" cy="7045864"/>
          </a:xfrm>
          <a:prstGeom prst="rect">
            <a:avLst/>
          </a:prstGeom>
        </p:spPr>
      </p:pic>
      <p:grpSp>
        <p:nvGrpSpPr>
          <p:cNvPr id="7" name="Google Shape;232;p6">
            <a:extLst>
              <a:ext uri="{FF2B5EF4-FFF2-40B4-BE49-F238E27FC236}">
                <a16:creationId xmlns:a16="http://schemas.microsoft.com/office/drawing/2014/main" id="{8828655E-12B1-90C9-E9C4-9477729F53D7}"/>
              </a:ext>
            </a:extLst>
          </p:cNvPr>
          <p:cNvGrpSpPr>
            <a:grpSpLocks noChangeAspect="1"/>
          </p:cNvGrpSpPr>
          <p:nvPr/>
        </p:nvGrpSpPr>
        <p:grpSpPr>
          <a:xfrm>
            <a:off x="8474766" y="2464903"/>
            <a:ext cx="8746434" cy="6353482"/>
            <a:chOff x="3048001" y="1382713"/>
            <a:chExt cx="6678613" cy="4851400"/>
          </a:xfrm>
        </p:grpSpPr>
        <p:pic>
          <p:nvPicPr>
            <p:cNvPr id="8" name="Google Shape;233;p6">
              <a:extLst>
                <a:ext uri="{FF2B5EF4-FFF2-40B4-BE49-F238E27FC236}">
                  <a16:creationId xmlns:a16="http://schemas.microsoft.com/office/drawing/2014/main" id="{68176DE1-E5F8-D375-FF66-64E812BBCB6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636" t="8910" r="2609" b="2253"/>
            <a:stretch/>
          </p:blipFill>
          <p:spPr>
            <a:xfrm>
              <a:off x="3048001" y="1382713"/>
              <a:ext cx="6678613" cy="4851400"/>
            </a:xfrm>
            <a:prstGeom prst="rect">
              <a:avLst/>
            </a:prstGeom>
            <a:solidFill>
              <a:srgbClr val="FF39FD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9" name="Google Shape;234;p6">
              <a:extLst>
                <a:ext uri="{FF2B5EF4-FFF2-40B4-BE49-F238E27FC236}">
                  <a16:creationId xmlns:a16="http://schemas.microsoft.com/office/drawing/2014/main" id="{8A4B0976-F8AF-7E37-2841-90B67E188BC2}"/>
                </a:ext>
              </a:extLst>
            </p:cNvPr>
            <p:cNvSpPr txBox="1"/>
            <p:nvPr/>
          </p:nvSpPr>
          <p:spPr>
            <a:xfrm>
              <a:off x="5287963" y="3430589"/>
              <a:ext cx="474662" cy="369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E7</a:t>
              </a:r>
              <a:endParaRPr dirty="0"/>
            </a:p>
          </p:txBody>
        </p:sp>
        <p:sp>
          <p:nvSpPr>
            <p:cNvPr id="10" name="Google Shape;235;p6">
              <a:extLst>
                <a:ext uri="{FF2B5EF4-FFF2-40B4-BE49-F238E27FC236}">
                  <a16:creationId xmlns:a16="http://schemas.microsoft.com/office/drawing/2014/main" id="{DC207629-E453-0898-0867-15A47C7BDD39}"/>
                </a:ext>
              </a:extLst>
            </p:cNvPr>
            <p:cNvSpPr txBox="1"/>
            <p:nvPr/>
          </p:nvSpPr>
          <p:spPr>
            <a:xfrm>
              <a:off x="9031288" y="2616200"/>
              <a:ext cx="525462" cy="369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E6</a:t>
              </a:r>
              <a:endParaRPr dirty="0"/>
            </a:p>
          </p:txBody>
        </p:sp>
        <p:sp>
          <p:nvSpPr>
            <p:cNvPr id="11" name="Google Shape;236;p6">
              <a:extLst>
                <a:ext uri="{FF2B5EF4-FFF2-40B4-BE49-F238E27FC236}">
                  <a16:creationId xmlns:a16="http://schemas.microsoft.com/office/drawing/2014/main" id="{FA7D6524-C3AC-4298-8EAC-201F5FC4DF4B}"/>
                </a:ext>
              </a:extLst>
            </p:cNvPr>
            <p:cNvSpPr/>
            <p:nvPr/>
          </p:nvSpPr>
          <p:spPr>
            <a:xfrm>
              <a:off x="5195888" y="3397251"/>
              <a:ext cx="658812" cy="50641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37;p6">
              <a:extLst>
                <a:ext uri="{FF2B5EF4-FFF2-40B4-BE49-F238E27FC236}">
                  <a16:creationId xmlns:a16="http://schemas.microsoft.com/office/drawing/2014/main" id="{05ABBD7D-C997-D758-48BD-6575F3F41968}"/>
                </a:ext>
              </a:extLst>
            </p:cNvPr>
            <p:cNvSpPr/>
            <p:nvPr/>
          </p:nvSpPr>
          <p:spPr>
            <a:xfrm>
              <a:off x="8883650" y="2495551"/>
              <a:ext cx="719138" cy="55086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D81768-5448-7F45-0735-38D989E043DC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Dehn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 </a:t>
            </a:r>
            <a:r>
              <a:rPr lang="pt-BR" sz="1800" dirty="0" err="1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D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, et al </a:t>
            </a:r>
            <a:r>
              <a:rPr lang="pt-BR" sz="1800" dirty="0" err="1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Cancer</a:t>
            </a:r>
            <a:r>
              <a:rPr lang="pt-BR" sz="1800" dirty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 2007;111(1):1-14</a:t>
            </a:r>
            <a:endParaRPr lang="pt-B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676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HPV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D81768-5448-7F45-0735-38D989E043DC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+mj-lt"/>
              </a:rPr>
              <a:t>Moody CA et al. Nat Rev Cancer, 2010.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D4AD0C-9E92-5334-A250-85067F852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81" y="2751038"/>
            <a:ext cx="9485291" cy="51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B7F3718-350E-8224-56F0-CF66560BC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9" y="2397666"/>
            <a:ext cx="8140802" cy="577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99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HPV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D81768-5448-7F45-0735-38D989E043DC}"/>
              </a:ext>
            </a:extLst>
          </p:cNvPr>
          <p:cNvSpPr txBox="1"/>
          <p:nvPr/>
        </p:nvSpPr>
        <p:spPr>
          <a:xfrm>
            <a:off x="6408173" y="991766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 err="1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Woodman</a:t>
            </a:r>
            <a:r>
              <a:rPr lang="pt-BR" sz="1800" dirty="0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 CBJ. Nat </a:t>
            </a:r>
            <a:r>
              <a:rPr lang="pt-BR" sz="1800" dirty="0" err="1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Rev</a:t>
            </a:r>
            <a:r>
              <a:rPr lang="pt-BR" sz="1800" dirty="0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pt-BR" sz="1800" dirty="0" err="1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Cancer</a:t>
            </a:r>
            <a:r>
              <a:rPr lang="pt-BR" sz="1800" dirty="0">
                <a:solidFill>
                  <a:schemeClr val="bg1"/>
                </a:solidFill>
                <a:latin typeface="+mj-lt"/>
                <a:ea typeface="Helvetica Neue Light"/>
                <a:cs typeface="Helvetica Neue Light"/>
                <a:sym typeface="Helvetica Neue Light"/>
              </a:rPr>
              <a:t>, 2007</a:t>
            </a:r>
            <a:endParaRPr lang="pt-BR" sz="1400" dirty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5" name="Google Shape;249;p7">
            <a:extLst>
              <a:ext uri="{FF2B5EF4-FFF2-40B4-BE49-F238E27FC236}">
                <a16:creationId xmlns:a16="http://schemas.microsoft.com/office/drawing/2014/main" id="{C9C629C4-07CD-2AC5-182B-232A33AFE3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3072" y="1956392"/>
            <a:ext cx="12539971" cy="7806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54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D81768-5448-7F45-0735-38D989E043DC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BR" dirty="0" err="1">
                <a:solidFill>
                  <a:schemeClr val="bg1"/>
                </a:solidFill>
              </a:rPr>
              <a:t>Gynecologic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Oncology</a:t>
            </a:r>
            <a:r>
              <a:rPr lang="pt-BR" dirty="0">
                <a:solidFill>
                  <a:schemeClr val="bg1"/>
                </a:solidFill>
              </a:rPr>
              <a:t> 110 (2008) S4–S7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C6F266-4CC4-A3A2-33EA-D48FA55C5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37" y="2473323"/>
            <a:ext cx="10455571" cy="575627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0137ECB-8C55-7CA3-C2CA-0574BAE80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454" y="2473322"/>
            <a:ext cx="7306109" cy="57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D81768-5448-7F45-0735-38D989E043DC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BR" dirty="0" err="1">
                <a:solidFill>
                  <a:schemeClr val="bg1"/>
                </a:solidFill>
              </a:rPr>
              <a:t>Gynecologic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Oncology</a:t>
            </a:r>
            <a:r>
              <a:rPr lang="pt-BR" dirty="0">
                <a:solidFill>
                  <a:schemeClr val="bg1"/>
                </a:solidFill>
              </a:rPr>
              <a:t> 110 (2008) S4–S7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E5E5379-7A6E-8D23-85FD-C4BA2D879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213" y="2271363"/>
            <a:ext cx="6687879" cy="70408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333084-8A16-FF4C-1A0D-901611C47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01" y="2299766"/>
            <a:ext cx="9876609" cy="632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Rastreamento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F4DEF53-24AF-2F11-5CA8-1A33F59D8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95684" y="2109641"/>
            <a:ext cx="10109074" cy="65163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+mj-lt"/>
                <a:ea typeface="Century Gothic"/>
                <a:cs typeface="Century Gothic"/>
                <a:sym typeface="Century Gothic"/>
              </a:rPr>
              <a:t>Prevalência de Infecção pelo HPV em mulheres em relação à 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+mj-lt"/>
              </a:rPr>
              <a:t>70% </a:t>
            </a:r>
            <a:r>
              <a:rPr lang="pt-BR" sz="2800" dirty="0">
                <a:latin typeface="+mj-lt"/>
                <a:sym typeface="Wingdings" pitchFamily="2" charset="2"/>
              </a:rPr>
              <a:t> </a:t>
            </a:r>
            <a:r>
              <a:rPr lang="pt-BR" sz="2800" dirty="0">
                <a:latin typeface="+mj-lt"/>
              </a:rPr>
              <a:t>infecções transitórias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latin typeface="+mj-lt"/>
              </a:rPr>
              <a:t>30% </a:t>
            </a:r>
            <a:r>
              <a:rPr lang="pt-BR" sz="2800" dirty="0">
                <a:latin typeface="+mj-lt"/>
                <a:sym typeface="Wingdings" pitchFamily="2" charset="2"/>
              </a:rPr>
              <a:t></a:t>
            </a:r>
            <a:r>
              <a:rPr lang="pt-BR" sz="2800" dirty="0">
                <a:latin typeface="+mj-lt"/>
              </a:rPr>
              <a:t>persistência </a:t>
            </a:r>
            <a:r>
              <a:rPr lang="pt-BR" sz="2800" dirty="0">
                <a:latin typeface="+mj-lt"/>
                <a:sym typeface="Wingdings" pitchFamily="2" charset="2"/>
              </a:rPr>
              <a:t></a:t>
            </a:r>
            <a:r>
              <a:rPr lang="pt-BR" sz="2800" dirty="0">
                <a:latin typeface="+mj-lt"/>
              </a:rPr>
              <a:t> lesões </a:t>
            </a:r>
            <a:r>
              <a:rPr lang="pt-BR" sz="2800" dirty="0" err="1">
                <a:latin typeface="+mj-lt"/>
              </a:rPr>
              <a:t>pré</a:t>
            </a:r>
            <a:r>
              <a:rPr lang="pt-BR" sz="2800" dirty="0">
                <a:latin typeface="+mj-lt"/>
              </a:rPr>
              <a:t> neoplásicas (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Lesões intraepiteliais cervicais)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 objetivo primário do rastreamento do câncer de colo uterino é detectar as lesões pré-malignas reduzindo incidência, mortalidade e morbidades relacionadas ao tratamento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Objetivo secundário: detectar o  câncer em estágio precoce pois reduz mortalidade e também morbidade</a:t>
            </a:r>
            <a:endParaRPr lang="pt-BR" sz="3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Estratégias de rastreamento: 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Citologia </a:t>
            </a:r>
            <a:r>
              <a:rPr lang="pt-BR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cérvico</a:t>
            </a: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-vaginal </a:t>
            </a:r>
          </a:p>
          <a:p>
            <a:pPr marL="1257300" lvl="1" indent="-57150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Pesquisa molecular do HPV de alto risco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FD4147-0B63-7110-EDAB-2398636B7BDF}"/>
              </a:ext>
            </a:extLst>
          </p:cNvPr>
          <p:cNvSpPr txBox="1"/>
          <p:nvPr/>
        </p:nvSpPr>
        <p:spPr>
          <a:xfrm>
            <a:off x="575186" y="154845"/>
            <a:ext cx="1042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HPV: rastreamento,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co-test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reflex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 test. Como as ferramentas moleculares podem auxiliar a </a:t>
            </a:r>
            <a:r>
              <a:rPr lang="pt-BR" sz="1800" i="1" dirty="0" err="1">
                <a:solidFill>
                  <a:schemeClr val="accent6">
                    <a:lumMod val="50000"/>
                  </a:schemeClr>
                </a:solidFill>
              </a:rPr>
              <a:t>citopatologia</a:t>
            </a:r>
            <a:r>
              <a:rPr lang="pt-BR" sz="1800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pt-B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8" name="Google Shape;257;p8">
            <a:extLst>
              <a:ext uri="{FF2B5EF4-FFF2-40B4-BE49-F238E27FC236}">
                <a16:creationId xmlns:a16="http://schemas.microsoft.com/office/drawing/2014/main" id="{E724D55E-B1A2-D311-F870-A8DF44901FDD}"/>
              </a:ext>
            </a:extLst>
          </p:cNvPr>
          <p:cNvGraphicFramePr/>
          <p:nvPr/>
        </p:nvGraphicFramePr>
        <p:xfrm>
          <a:off x="575186" y="2533790"/>
          <a:ext cx="6571876" cy="4865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222995" imgH="3681480" progId="Excel.Chart.8">
                  <p:embed/>
                </p:oleObj>
              </mc:Choice>
              <mc:Fallback>
                <p:oleObj r:id="rId5" imgW="5222995" imgH="3681480" progId="Excel.Chart.8">
                  <p:embed/>
                  <p:pic>
                    <p:nvPicPr>
                      <p:cNvPr id="8" name="Google Shape;257;p8">
                        <a:extLst>
                          <a:ext uri="{FF2B5EF4-FFF2-40B4-BE49-F238E27FC236}">
                            <a16:creationId xmlns:a16="http://schemas.microsoft.com/office/drawing/2014/main" id="{E724D55E-B1A2-D311-F870-A8DF44901FDD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75186" y="2533790"/>
                        <a:ext cx="6571876" cy="4865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F0D81AA4-DD16-C946-7026-5A1E9F0ECEB0}"/>
              </a:ext>
            </a:extLst>
          </p:cNvPr>
          <p:cNvSpPr txBox="1"/>
          <p:nvPr/>
        </p:nvSpPr>
        <p:spPr>
          <a:xfrm>
            <a:off x="6408173" y="991766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BR" dirty="0" err="1">
                <a:solidFill>
                  <a:schemeClr val="bg1"/>
                </a:solidFill>
              </a:rPr>
              <a:t>Gynecologic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Oncology</a:t>
            </a:r>
            <a:r>
              <a:rPr lang="pt-BR" dirty="0">
                <a:solidFill>
                  <a:schemeClr val="bg1"/>
                </a:solidFill>
              </a:rPr>
              <a:t> 110 (2008) S4–S7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0952881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7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4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DD2562AC-865E-7548-907D-F1A467E11AC9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480CD4E6-D72A-AF41-AF51-939827991F8D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0579C768-A23B-9246-BE27-04C8C96E53C3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1475E46-BEF3-7843-A150-6504876957D7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1BCAA1E5-0E3C-1D44-A8F7-CD6B8D1BE2F8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A7AAA791-E414-B34A-AA9F-963F1B3E8FF1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32BAF3BD-3478-9E47-9A49-5DE99728E807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80A76D95-DB82-E24C-A783-7DB5DDF3A77B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AF0C0BA7-B87E-964B-A615-DD56FA82375B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7008D8C7-581C-A544-9224-61C7A0A709AE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848E9A69-E9C2-0D4A-9B18-B91148C4E521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44BD06CE-7774-C347-8117-0BDBA610ED05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B6A6E1F3-0D94-AA4A-8E85-5C5B01945953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3D8B2F1F-B49C-444B-88E4-CDAC942F8A18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096BDC59-CAB5-7F4E-A8E0-74E4072FF63F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436DEC1-2A47-4141-B515-B2467E1FEAAA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FB8DC416-9449-D446-8616-4558BF2A174B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D832F3D5-DBAE-884F-977B-68C2952FDCEC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4C80E63B-3E62-CD43-BE89-8B6C1984AC77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3AABE536-D546-5E4C-AEA3-7F8C2FC65158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E9E4CCF9-27D8-B549-B8AC-089B00A24791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8434732A-98CE-554F-8720-3810254A3198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AA1744CD-74B7-4846-9D3D-EA84D87CAC70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598AE460-E289-5C46-98F7-F29CE7530192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0234258D-1269-554F-869D-E1C3ACB702E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F48506F-629D-2546-8775-FA82C6BD839C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5DE65154-DDF4-BF4C-B51C-44F939BD56E7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2C01733C-F209-0E4E-8A39-61AA2F1BA785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E179BE9B-6316-624D-94D2-61A87657F238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EE0B5CEA-ACF9-DD45-B1BE-5B55378EE214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73BCECE9-7B8B-2F42-856A-C371CBD5B465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B8D61733-57AC-6344-9675-3AB03496F61C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81DD546B-6BAE-1544-A312-950FF62A691B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F8E3579A-2D40-D24F-AA37-2647FB19276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F992B989-66AB-7E44-9AFA-944AE3F635F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7CA802E4-9341-B640-9B95-9C8C83AEA0E4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B9CF927-63C8-244A-9210-D51249E4C928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49587381-D2DF-8246-BD81-DFAC834A449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24916</TotalTime>
  <Words>4523</Words>
  <Application>Microsoft Office PowerPoint</Application>
  <PresentationFormat>Personalizar</PresentationFormat>
  <Paragraphs>276</Paragraphs>
  <Slides>37</Slides>
  <Notes>27</Notes>
  <HiddenSlides>1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7" baseType="lpstr">
      <vt:lpstr>Aptos</vt:lpstr>
      <vt:lpstr>Arial</vt:lpstr>
      <vt:lpstr>Calibri</vt:lpstr>
      <vt:lpstr>Calibri Bold</vt:lpstr>
      <vt:lpstr>Helvetica</vt:lpstr>
      <vt:lpstr>Tahoma</vt:lpstr>
      <vt:lpstr>Times</vt:lpstr>
      <vt:lpstr>Wingdings</vt:lpstr>
      <vt:lpstr>Congresso de Patologia</vt:lpstr>
      <vt:lpstr>Microsoft Excel Chart</vt:lpstr>
      <vt:lpstr>HPV: rastreamento, co-test e reflex test. Como as ferramentas moleculares podem auxiliar a citopatologia?</vt:lpstr>
      <vt:lpstr>Declaração de Conflito de Interesse</vt:lpstr>
      <vt:lpstr>Introdução HPV</vt:lpstr>
      <vt:lpstr> HPV</vt:lpstr>
      <vt:lpstr>HPV</vt:lpstr>
      <vt:lpstr>HPV</vt:lpstr>
      <vt:lpstr>Introdução</vt:lpstr>
      <vt:lpstr>Introdução</vt:lpstr>
      <vt:lpstr>Rastreamento </vt:lpstr>
      <vt:lpstr>Rastreamento </vt:lpstr>
      <vt:lpstr>Rastreamento</vt:lpstr>
      <vt:lpstr>Rastreamento </vt:lpstr>
      <vt:lpstr>Rastreamento </vt:lpstr>
      <vt:lpstr>Conceitos</vt:lpstr>
      <vt:lpstr>Guidelines – Diretrizes Brasileiras</vt:lpstr>
      <vt:lpstr>Apresentação do PowerPoint</vt:lpstr>
      <vt:lpstr>Guidelines – Diretrizes Brasileiras</vt:lpstr>
      <vt:lpstr>Guidelines – Diretrizes americanas</vt:lpstr>
      <vt:lpstr>Guidelines – Diretrizes americanas</vt:lpstr>
      <vt:lpstr>Guidelines - Resumo</vt:lpstr>
      <vt:lpstr>HRHPV - Rastreamento</vt:lpstr>
      <vt:lpstr>HRHPV - Rastreamento</vt:lpstr>
      <vt:lpstr>HRHPV - Rastreamento</vt:lpstr>
      <vt:lpstr>HRHPV - Rastreamento</vt:lpstr>
      <vt:lpstr>HRHPV - Rastreamento</vt:lpstr>
      <vt:lpstr>Apresentação do PowerPoint</vt:lpstr>
      <vt:lpstr>HRHPV - Rastreamento</vt:lpstr>
      <vt:lpstr>Introdução</vt:lpstr>
      <vt:lpstr>Citologia x Co-test</vt:lpstr>
      <vt:lpstr>Citologia x Co-test</vt:lpstr>
      <vt:lpstr>Citologia x Co-test</vt:lpstr>
      <vt:lpstr>Reflex-test</vt:lpstr>
      <vt:lpstr>Câncer de colo HPV não relacionado</vt:lpstr>
      <vt:lpstr>Câncer de colo HPV não relacionado</vt:lpstr>
      <vt:lpstr>Câncer de colo HPV não relacionado</vt:lpstr>
      <vt:lpstr>Conclusões</vt:lpstr>
      <vt:lpstr>obrigada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28</cp:revision>
  <dcterms:created xsi:type="dcterms:W3CDTF">2024-02-22T18:43:09Z</dcterms:created>
  <dcterms:modified xsi:type="dcterms:W3CDTF">2024-05-30T14:31:58Z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